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4" r:id="rId1"/>
  </p:sldMasterIdLst>
  <p:sldIdLst>
    <p:sldId id="256" r:id="rId2"/>
    <p:sldId id="257" r:id="rId3"/>
    <p:sldId id="258" r:id="rId4"/>
    <p:sldId id="271" r:id="rId5"/>
    <p:sldId id="272" r:id="rId6"/>
    <p:sldId id="273"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910E"/>
    <a:srgbClr val="800080"/>
    <a:srgbClr val="990099"/>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26" autoAdjust="0"/>
  </p:normalViewPr>
  <p:slideViewPr>
    <p:cSldViewPr snapToGrid="0" snapToObjects="1" showGuides="1">
      <p:cViewPr varScale="1">
        <p:scale>
          <a:sx n="96" d="100"/>
          <a:sy n="96" d="100"/>
        </p:scale>
        <p:origin x="1066"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B7DD13-A9E0-4090-9B2F-816219EABC3C}"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B5705FA-4CF9-4FF9-B312-1C0936E7EC17}">
      <dgm:prSet/>
      <dgm:spPr/>
      <dgm:t>
        <a:bodyPr/>
        <a:lstStyle/>
        <a:p>
          <a:pPr>
            <a:lnSpc>
              <a:spcPct val="100000"/>
            </a:lnSpc>
          </a:pPr>
          <a:r>
            <a:rPr lang="en-US" dirty="0"/>
            <a:t>This is the first screen users see when they open the EV Hub app. It provides a brief introduction to the platform and its key features</a:t>
          </a:r>
          <a:r>
            <a:rPr lang="en-IN" dirty="0"/>
            <a:t> </a:t>
          </a:r>
          <a:r>
            <a:rPr lang="en-US" dirty="0"/>
            <a:t>. </a:t>
          </a:r>
        </a:p>
      </dgm:t>
    </dgm:pt>
    <dgm:pt modelId="{0EA9894E-1491-4254-9EA8-5A90BF17DA83}" type="parTrans" cxnId="{834AF8D6-CC92-491F-B03B-E467151B9B9F}">
      <dgm:prSet/>
      <dgm:spPr/>
      <dgm:t>
        <a:bodyPr/>
        <a:lstStyle/>
        <a:p>
          <a:endParaRPr lang="en-US"/>
        </a:p>
      </dgm:t>
    </dgm:pt>
    <dgm:pt modelId="{9695DC15-8628-482E-BAFC-6D26D20E3C43}" type="sibTrans" cxnId="{834AF8D6-CC92-491F-B03B-E467151B9B9F}">
      <dgm:prSet/>
      <dgm:spPr/>
      <dgm:t>
        <a:bodyPr/>
        <a:lstStyle/>
        <a:p>
          <a:endParaRPr lang="en-US"/>
        </a:p>
      </dgm:t>
    </dgm:pt>
    <dgm:pt modelId="{F2B08E84-2A80-46E2-BBAD-3AC9E44AE12D}">
      <dgm:prSet/>
      <dgm:spPr/>
      <dgm:t>
        <a:bodyPr/>
        <a:lstStyle/>
        <a:p>
          <a:pPr>
            <a:lnSpc>
              <a:spcPct val="100000"/>
            </a:lnSpc>
          </a:pPr>
          <a:r>
            <a:rPr lang="en-US" b="0" i="0" baseline="0"/>
            <a:t>When users click "Get Started," they are redirected to the login </a:t>
          </a:r>
          <a:r>
            <a:rPr lang="en-IN" b="0" i="0" baseline="0"/>
            <a:t>     </a:t>
          </a:r>
          <a:r>
            <a:rPr lang="en-US" b="0" i="0" baseline="0"/>
            <a:t>or sign-up page to proceed with accessing the app.</a:t>
          </a:r>
          <a:endParaRPr lang="en-US" dirty="0"/>
        </a:p>
      </dgm:t>
    </dgm:pt>
    <dgm:pt modelId="{7CEFA783-57A7-4CA0-85F2-5E2ED06B0C55}" type="parTrans" cxnId="{F2B24065-96D1-41C7-9993-3BEC28E5DF3F}">
      <dgm:prSet/>
      <dgm:spPr/>
      <dgm:t>
        <a:bodyPr/>
        <a:lstStyle/>
        <a:p>
          <a:endParaRPr lang="en-US"/>
        </a:p>
      </dgm:t>
    </dgm:pt>
    <dgm:pt modelId="{2D86F6F0-7DB6-4DA1-AD0A-CD69CF417C79}" type="sibTrans" cxnId="{F2B24065-96D1-41C7-9993-3BEC28E5DF3F}">
      <dgm:prSet/>
      <dgm:spPr/>
      <dgm:t>
        <a:bodyPr/>
        <a:lstStyle/>
        <a:p>
          <a:endParaRPr lang="en-US"/>
        </a:p>
      </dgm:t>
    </dgm:pt>
    <dgm:pt modelId="{D55667F0-9968-4D00-BAF2-B025F064E414}" type="pres">
      <dgm:prSet presAssocID="{77B7DD13-A9E0-4090-9B2F-816219EABC3C}" presName="root" presStyleCnt="0">
        <dgm:presLayoutVars>
          <dgm:dir/>
          <dgm:resizeHandles val="exact"/>
        </dgm:presLayoutVars>
      </dgm:prSet>
      <dgm:spPr/>
    </dgm:pt>
    <dgm:pt modelId="{13A4768E-2560-429D-B2B2-2731B57A3558}" type="pres">
      <dgm:prSet presAssocID="{5B5705FA-4CF9-4FF9-B312-1C0936E7EC17}" presName="compNode" presStyleCnt="0"/>
      <dgm:spPr/>
    </dgm:pt>
    <dgm:pt modelId="{6D792CA5-4480-45AE-9B23-96B73A81096D}" type="pres">
      <dgm:prSet presAssocID="{5B5705FA-4CF9-4FF9-B312-1C0936E7EC17}" presName="bgRect" presStyleLbl="bgShp" presStyleIdx="0" presStyleCnt="2" custScaleY="139422"/>
      <dgm:spPr/>
    </dgm:pt>
    <dgm:pt modelId="{15C207B7-CF0C-4798-970C-50D54CD7A124}" type="pres">
      <dgm:prSet presAssocID="{5B5705FA-4CF9-4FF9-B312-1C0936E7EC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398DAFD-AF65-4B38-ADF9-D7598E8A5C8E}" type="pres">
      <dgm:prSet presAssocID="{5B5705FA-4CF9-4FF9-B312-1C0936E7EC17}" presName="spaceRect" presStyleCnt="0"/>
      <dgm:spPr/>
    </dgm:pt>
    <dgm:pt modelId="{4AB6529E-D770-426B-82A3-D5CAE9AB3A01}" type="pres">
      <dgm:prSet presAssocID="{5B5705FA-4CF9-4FF9-B312-1C0936E7EC17}" presName="parTx" presStyleLbl="revTx" presStyleIdx="0" presStyleCnt="2" custScaleX="122284">
        <dgm:presLayoutVars>
          <dgm:chMax val="0"/>
          <dgm:chPref val="0"/>
        </dgm:presLayoutVars>
      </dgm:prSet>
      <dgm:spPr/>
    </dgm:pt>
    <dgm:pt modelId="{65A44239-0523-41BD-86E0-52033F27731E}" type="pres">
      <dgm:prSet presAssocID="{9695DC15-8628-482E-BAFC-6D26D20E3C43}" presName="sibTrans" presStyleCnt="0"/>
      <dgm:spPr/>
    </dgm:pt>
    <dgm:pt modelId="{C4CE2A3F-B944-4E04-9FE6-B1A00C9FA748}" type="pres">
      <dgm:prSet presAssocID="{F2B08E84-2A80-46E2-BBAD-3AC9E44AE12D}" presName="compNode" presStyleCnt="0"/>
      <dgm:spPr/>
    </dgm:pt>
    <dgm:pt modelId="{6777BC81-CFF5-4B64-AE49-A366DF5F54EA}" type="pres">
      <dgm:prSet presAssocID="{F2B08E84-2A80-46E2-BBAD-3AC9E44AE12D}" presName="bgRect" presStyleLbl="bgShp" presStyleIdx="1" presStyleCnt="2" custScaleY="140477"/>
      <dgm:spPr/>
    </dgm:pt>
    <dgm:pt modelId="{7B883016-A7E2-41ED-BA90-655DE227BDC5}" type="pres">
      <dgm:prSet presAssocID="{F2B08E84-2A80-46E2-BBAD-3AC9E44AE1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2000FE8B-F620-4368-A2BF-D83384720E33}" type="pres">
      <dgm:prSet presAssocID="{F2B08E84-2A80-46E2-BBAD-3AC9E44AE12D}" presName="spaceRect" presStyleCnt="0"/>
      <dgm:spPr/>
    </dgm:pt>
    <dgm:pt modelId="{8B7B7B64-D6AE-43EC-9433-7E0FDC5B48D9}" type="pres">
      <dgm:prSet presAssocID="{F2B08E84-2A80-46E2-BBAD-3AC9E44AE12D}" presName="parTx" presStyleLbl="revTx" presStyleIdx="1" presStyleCnt="2" custScaleX="108741" custScaleY="130430">
        <dgm:presLayoutVars>
          <dgm:chMax val="0"/>
          <dgm:chPref val="0"/>
        </dgm:presLayoutVars>
      </dgm:prSet>
      <dgm:spPr/>
    </dgm:pt>
  </dgm:ptLst>
  <dgm:cxnLst>
    <dgm:cxn modelId="{9CD13444-A9C0-48BB-B0FC-A5B2758001A5}" type="presOf" srcId="{77B7DD13-A9E0-4090-9B2F-816219EABC3C}" destId="{D55667F0-9968-4D00-BAF2-B025F064E414}" srcOrd="0" destOrd="0" presId="urn:microsoft.com/office/officeart/2018/2/layout/IconVerticalSolidList"/>
    <dgm:cxn modelId="{F2B24065-96D1-41C7-9993-3BEC28E5DF3F}" srcId="{77B7DD13-A9E0-4090-9B2F-816219EABC3C}" destId="{F2B08E84-2A80-46E2-BBAD-3AC9E44AE12D}" srcOrd="1" destOrd="0" parTransId="{7CEFA783-57A7-4CA0-85F2-5E2ED06B0C55}" sibTransId="{2D86F6F0-7DB6-4DA1-AD0A-CD69CF417C79}"/>
    <dgm:cxn modelId="{86AA5B59-2786-4B6C-B870-9269329C16E1}" type="presOf" srcId="{5B5705FA-4CF9-4FF9-B312-1C0936E7EC17}" destId="{4AB6529E-D770-426B-82A3-D5CAE9AB3A01}" srcOrd="0" destOrd="0" presId="urn:microsoft.com/office/officeart/2018/2/layout/IconVerticalSolidList"/>
    <dgm:cxn modelId="{542F5882-FBB2-4CE8-819B-989CA737F53F}" type="presOf" srcId="{F2B08E84-2A80-46E2-BBAD-3AC9E44AE12D}" destId="{8B7B7B64-D6AE-43EC-9433-7E0FDC5B48D9}" srcOrd="0" destOrd="0" presId="urn:microsoft.com/office/officeart/2018/2/layout/IconVerticalSolidList"/>
    <dgm:cxn modelId="{834AF8D6-CC92-491F-B03B-E467151B9B9F}" srcId="{77B7DD13-A9E0-4090-9B2F-816219EABC3C}" destId="{5B5705FA-4CF9-4FF9-B312-1C0936E7EC17}" srcOrd="0" destOrd="0" parTransId="{0EA9894E-1491-4254-9EA8-5A90BF17DA83}" sibTransId="{9695DC15-8628-482E-BAFC-6D26D20E3C43}"/>
    <dgm:cxn modelId="{9427B7EE-FE33-41FA-9946-2DC75B496C63}" type="presParOf" srcId="{D55667F0-9968-4D00-BAF2-B025F064E414}" destId="{13A4768E-2560-429D-B2B2-2731B57A3558}" srcOrd="0" destOrd="0" presId="urn:microsoft.com/office/officeart/2018/2/layout/IconVerticalSolidList"/>
    <dgm:cxn modelId="{03BC139D-85A2-4CE6-8971-D1F71F153243}" type="presParOf" srcId="{13A4768E-2560-429D-B2B2-2731B57A3558}" destId="{6D792CA5-4480-45AE-9B23-96B73A81096D}" srcOrd="0" destOrd="0" presId="urn:microsoft.com/office/officeart/2018/2/layout/IconVerticalSolidList"/>
    <dgm:cxn modelId="{FA1CF67A-35B4-4189-8B37-DD01B478CD4D}" type="presParOf" srcId="{13A4768E-2560-429D-B2B2-2731B57A3558}" destId="{15C207B7-CF0C-4798-970C-50D54CD7A124}" srcOrd="1" destOrd="0" presId="urn:microsoft.com/office/officeart/2018/2/layout/IconVerticalSolidList"/>
    <dgm:cxn modelId="{2BD5D4B1-17D1-4906-BF70-D350D38BAD5B}" type="presParOf" srcId="{13A4768E-2560-429D-B2B2-2731B57A3558}" destId="{D398DAFD-AF65-4B38-ADF9-D7598E8A5C8E}" srcOrd="2" destOrd="0" presId="urn:microsoft.com/office/officeart/2018/2/layout/IconVerticalSolidList"/>
    <dgm:cxn modelId="{9AA1A16D-67FF-431F-8F63-2A3B50C46192}" type="presParOf" srcId="{13A4768E-2560-429D-B2B2-2731B57A3558}" destId="{4AB6529E-D770-426B-82A3-D5CAE9AB3A01}" srcOrd="3" destOrd="0" presId="urn:microsoft.com/office/officeart/2018/2/layout/IconVerticalSolidList"/>
    <dgm:cxn modelId="{676F65F5-960C-4359-A342-66AF647556CB}" type="presParOf" srcId="{D55667F0-9968-4D00-BAF2-B025F064E414}" destId="{65A44239-0523-41BD-86E0-52033F27731E}" srcOrd="1" destOrd="0" presId="urn:microsoft.com/office/officeart/2018/2/layout/IconVerticalSolidList"/>
    <dgm:cxn modelId="{C4AE531A-A1EE-4B99-9F6E-25221ECBA01E}" type="presParOf" srcId="{D55667F0-9968-4D00-BAF2-B025F064E414}" destId="{C4CE2A3F-B944-4E04-9FE6-B1A00C9FA748}" srcOrd="2" destOrd="0" presId="urn:microsoft.com/office/officeart/2018/2/layout/IconVerticalSolidList"/>
    <dgm:cxn modelId="{7511341D-CC12-4D57-B3F8-CF36E5FB93CF}" type="presParOf" srcId="{C4CE2A3F-B944-4E04-9FE6-B1A00C9FA748}" destId="{6777BC81-CFF5-4B64-AE49-A366DF5F54EA}" srcOrd="0" destOrd="0" presId="urn:microsoft.com/office/officeart/2018/2/layout/IconVerticalSolidList"/>
    <dgm:cxn modelId="{562BB0A3-BFCD-4672-97D2-151836A1B37E}" type="presParOf" srcId="{C4CE2A3F-B944-4E04-9FE6-B1A00C9FA748}" destId="{7B883016-A7E2-41ED-BA90-655DE227BDC5}" srcOrd="1" destOrd="0" presId="urn:microsoft.com/office/officeart/2018/2/layout/IconVerticalSolidList"/>
    <dgm:cxn modelId="{9AAF8993-80BB-4CB0-971D-1C0D0254CBAE}" type="presParOf" srcId="{C4CE2A3F-B944-4E04-9FE6-B1A00C9FA748}" destId="{2000FE8B-F620-4368-A2BF-D83384720E33}" srcOrd="2" destOrd="0" presId="urn:microsoft.com/office/officeart/2018/2/layout/IconVerticalSolidList"/>
    <dgm:cxn modelId="{3AD12C18-0724-4E28-9FB4-7B9BA397F983}" type="presParOf" srcId="{C4CE2A3F-B944-4E04-9FE6-B1A00C9FA748}" destId="{8B7B7B64-D6AE-43EC-9433-7E0FDC5B4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92CA5-4480-45AE-9B23-96B73A81096D}">
      <dsp:nvSpPr>
        <dsp:cNvPr id="0" name=""/>
        <dsp:cNvSpPr/>
      </dsp:nvSpPr>
      <dsp:spPr>
        <a:xfrm>
          <a:off x="-118901" y="350456"/>
          <a:ext cx="3779187" cy="1136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207B7-CF0C-4798-970C-50D54CD7A124}">
      <dsp:nvSpPr>
        <dsp:cNvPr id="0" name=""/>
        <dsp:cNvSpPr/>
      </dsp:nvSpPr>
      <dsp:spPr>
        <a:xfrm>
          <a:off x="218823" y="611760"/>
          <a:ext cx="615218" cy="614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6529E-D770-426B-82A3-D5CAE9AB3A01}">
      <dsp:nvSpPr>
        <dsp:cNvPr id="0" name=""/>
        <dsp:cNvSpPr/>
      </dsp:nvSpPr>
      <dsp:spPr>
        <a:xfrm>
          <a:off x="898452" y="511152"/>
          <a:ext cx="2999635" cy="1117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67" tIns="118267" rIns="118267" bIns="118267" numCol="1" spcCol="1270" anchor="ctr" anchorCtr="0">
          <a:noAutofit/>
        </a:bodyPr>
        <a:lstStyle/>
        <a:p>
          <a:pPr marL="0" lvl="0" indent="0" algn="l" defTabSz="622300">
            <a:lnSpc>
              <a:spcPct val="100000"/>
            </a:lnSpc>
            <a:spcBef>
              <a:spcPct val="0"/>
            </a:spcBef>
            <a:spcAft>
              <a:spcPct val="35000"/>
            </a:spcAft>
            <a:buNone/>
          </a:pPr>
          <a:r>
            <a:rPr lang="en-US" sz="1400" kern="1200" dirty="0"/>
            <a:t>This is the first screen users see when they open the EV Hub app. It provides a brief introduction to the platform and its key features</a:t>
          </a:r>
          <a:r>
            <a:rPr lang="en-IN" sz="1400" kern="1200" dirty="0"/>
            <a:t> </a:t>
          </a:r>
          <a:r>
            <a:rPr lang="en-US" sz="1400" kern="1200" dirty="0"/>
            <a:t>. </a:t>
          </a:r>
        </a:p>
      </dsp:txBody>
      <dsp:txXfrm>
        <a:off x="898452" y="511152"/>
        <a:ext cx="2999635" cy="1117485"/>
      </dsp:txXfrm>
    </dsp:sp>
    <dsp:sp modelId="{6777BC81-CFF5-4B64-AE49-A366DF5F54EA}">
      <dsp:nvSpPr>
        <dsp:cNvPr id="0" name=""/>
        <dsp:cNvSpPr/>
      </dsp:nvSpPr>
      <dsp:spPr>
        <a:xfrm>
          <a:off x="-118901" y="1911139"/>
          <a:ext cx="3779187" cy="11452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83016-A7E2-41ED-BA90-655DE227BDC5}">
      <dsp:nvSpPr>
        <dsp:cNvPr id="0" name=""/>
        <dsp:cNvSpPr/>
      </dsp:nvSpPr>
      <dsp:spPr>
        <a:xfrm>
          <a:off x="218823" y="2176743"/>
          <a:ext cx="615218" cy="614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B7B64-D6AE-43EC-9433-7E0FDC5B48D9}">
      <dsp:nvSpPr>
        <dsp:cNvPr id="0" name=""/>
        <dsp:cNvSpPr/>
      </dsp:nvSpPr>
      <dsp:spPr>
        <a:xfrm>
          <a:off x="1064557" y="1906110"/>
          <a:ext cx="2667424" cy="145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67" tIns="118267" rIns="118267" bIns="118267" numCol="1" spcCol="1270" anchor="ctr" anchorCtr="0">
          <a:noAutofit/>
        </a:bodyPr>
        <a:lstStyle/>
        <a:p>
          <a:pPr marL="0" lvl="0" indent="0" algn="l" defTabSz="622300">
            <a:lnSpc>
              <a:spcPct val="100000"/>
            </a:lnSpc>
            <a:spcBef>
              <a:spcPct val="0"/>
            </a:spcBef>
            <a:spcAft>
              <a:spcPct val="35000"/>
            </a:spcAft>
            <a:buNone/>
          </a:pPr>
          <a:r>
            <a:rPr lang="en-US" sz="1400" b="0" i="0" kern="1200" baseline="0"/>
            <a:t>When users click "Get Started," they are redirected to the login </a:t>
          </a:r>
          <a:r>
            <a:rPr lang="en-IN" sz="1400" b="0" i="0" kern="1200" baseline="0"/>
            <a:t>     </a:t>
          </a:r>
          <a:r>
            <a:rPr lang="en-US" sz="1400" b="0" i="0" kern="1200" baseline="0"/>
            <a:t>or sign-up page to proceed with accessing the app.</a:t>
          </a:r>
          <a:endParaRPr lang="en-US" sz="1400" kern="1200" dirty="0"/>
        </a:p>
      </dsp:txBody>
      <dsp:txXfrm>
        <a:off x="1064557" y="1906110"/>
        <a:ext cx="2667424" cy="14575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9D65-4627-B13E-C9BF-483690F0F9E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4BD0ACD-0CE7-9B1C-8A3A-D875E1404EE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A6FD77-F28E-2AAE-9A6B-9A02982E8636}"/>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9278EFE8-A78A-0BFD-9B01-1BF53C4F4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EA2C8-8EA0-528E-C0BB-1E7E78C012C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8385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BDCD-5658-54C8-42D9-6C9DA24B59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34FA95-AC33-7916-6B6A-84491304E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4806F9-7B22-7AFF-8328-370FC235E09F}"/>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58DB9A3E-54C3-8587-E3C3-2321F2614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07286-1C61-712E-03D7-79BFFEABEBD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68211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8A7D7-2FB0-E03D-9625-CC1800542112}"/>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36ADDB-5F64-9227-A7B3-D04C2779A9B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5387B8-5F52-F3E2-957F-F920E845F42A}"/>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A9D1C0FA-004F-10AD-80F3-8F079E65E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777C7-3FF7-59F4-0912-87829E8B94E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5671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D888-2D0F-A8BE-F538-4044F06D1E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DC7680-AAA5-AA1A-CE81-EBDDBC6BF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8A483E-6C66-733A-DCDF-02E979557281}"/>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BE858F46-F800-66FD-8F8D-674AE9CF6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078C1-159A-1B1A-19EF-33E8BF028C9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514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147A-A124-20D6-D868-2352B2ABA80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2BC23F-A2FC-C5EE-9EDB-153ADE7248C1}"/>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2AED0-534B-9CC0-99CA-43AE0BAD3546}"/>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EE830FD1-5486-9917-31ED-0E2B61800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B53A0-30AE-931B-24F3-8B9CB181712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198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28A5-06F1-8068-9C44-1D88E4E2A2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8C8C82-F83C-1E4B-2DBF-DBACDA362DC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1CD321-7403-1F04-6027-FC4CE484AE8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D4ABBE-9A31-B499-E5C9-E2F53C688C4A}"/>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6" name="Footer Placeholder 5">
            <a:extLst>
              <a:ext uri="{FF2B5EF4-FFF2-40B4-BE49-F238E27FC236}">
                <a16:creationId xmlns:a16="http://schemas.microsoft.com/office/drawing/2014/main" id="{50E38676-1C3B-0FD7-16DB-548D41C53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94D4-0F87-E8D7-046D-77B0ACA29E9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1962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1258-CAE8-A550-0D26-E08F02EF6CC8}"/>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24479C-67FE-11FA-CE50-67B8A43DACC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30661-2A94-8DB1-98B9-973886BC8A1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1AC330-9A19-77E5-E4E8-416E5F0A3DC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9CF3064-3455-E39A-BFE3-0875F4D14A4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7FC459-B5BF-D941-7E74-38B2CFD13834}"/>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8" name="Footer Placeholder 7">
            <a:extLst>
              <a:ext uri="{FF2B5EF4-FFF2-40B4-BE49-F238E27FC236}">
                <a16:creationId xmlns:a16="http://schemas.microsoft.com/office/drawing/2014/main" id="{38BE335E-992E-6973-8382-59161C82EB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BC80BD-C1FB-24ED-C4D9-86B86DA18AF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690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CECE-855C-EC25-D510-C943395985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D535C9-6088-FE81-153C-8E5FC4FA18C5}"/>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4" name="Footer Placeholder 3">
            <a:extLst>
              <a:ext uri="{FF2B5EF4-FFF2-40B4-BE49-F238E27FC236}">
                <a16:creationId xmlns:a16="http://schemas.microsoft.com/office/drawing/2014/main" id="{966EBAE1-516C-FDD0-6D2F-C82C06C700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4218FB-7B52-338B-8A8F-B2C3F38455E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9106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4FA9C-B8D8-2875-9B0A-4BDF3C7D71EE}"/>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3" name="Footer Placeholder 2">
            <a:extLst>
              <a:ext uri="{FF2B5EF4-FFF2-40B4-BE49-F238E27FC236}">
                <a16:creationId xmlns:a16="http://schemas.microsoft.com/office/drawing/2014/main" id="{2E9234C7-CE9C-E2EB-68C2-2BBE5DB1C8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96FA29-135F-B6B8-55E2-EEE06250910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248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3075-E023-3D72-643D-5BCFF948EE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2DC918-13EF-8051-6C16-052AFF8994B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09408D-6591-F18F-A6D4-4DC2A64B0A2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A528E38-8E2C-43A7-5530-2B28D1275F2E}"/>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6" name="Footer Placeholder 5">
            <a:extLst>
              <a:ext uri="{FF2B5EF4-FFF2-40B4-BE49-F238E27FC236}">
                <a16:creationId xmlns:a16="http://schemas.microsoft.com/office/drawing/2014/main" id="{B5B09133-4650-6127-E8C8-5194BBBA9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5E938-8F7B-68AB-7A9F-11B5CD6A4F7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702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14ED-4DE5-4EF4-8BD7-E4426A83EFD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50FD97-F8A4-2729-96C2-8A5A8234DDF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011EA6C-9A2D-DCCF-AA96-B8905686375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E52FB6D-817A-E37E-722C-7665C08BCA8F}"/>
              </a:ext>
            </a:extLst>
          </p:cNvPr>
          <p:cNvSpPr>
            <a:spLocks noGrp="1"/>
          </p:cNvSpPr>
          <p:nvPr>
            <p:ph type="dt" sz="half" idx="10"/>
          </p:nvPr>
        </p:nvSpPr>
        <p:spPr/>
        <p:txBody>
          <a:bodyPr/>
          <a:lstStyle/>
          <a:p>
            <a:fld id="{5BCAD085-E8A6-8845-BD4E-CB4CCA059FC4}" type="datetimeFigureOut">
              <a:rPr lang="en-US" smtClean="0"/>
              <a:t>3/31/2025</a:t>
            </a:fld>
            <a:endParaRPr lang="en-US"/>
          </a:p>
        </p:txBody>
      </p:sp>
      <p:sp>
        <p:nvSpPr>
          <p:cNvPr id="6" name="Footer Placeholder 5">
            <a:extLst>
              <a:ext uri="{FF2B5EF4-FFF2-40B4-BE49-F238E27FC236}">
                <a16:creationId xmlns:a16="http://schemas.microsoft.com/office/drawing/2014/main" id="{938E269D-0AA9-00B6-B3E2-932F11F7C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4B629-76DE-A208-CE7D-B15C64FD211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77810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BFFA6-8B60-A694-B3BE-7B8C2D13C54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21942C-1ED7-1699-2334-27A8783F5C3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9A1851-A3DC-DC02-628A-726E7AEC099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3/31/2025</a:t>
            </a:fld>
            <a:endParaRPr lang="en-US"/>
          </a:p>
        </p:txBody>
      </p:sp>
      <p:sp>
        <p:nvSpPr>
          <p:cNvPr id="5" name="Footer Placeholder 4">
            <a:extLst>
              <a:ext uri="{FF2B5EF4-FFF2-40B4-BE49-F238E27FC236}">
                <a16:creationId xmlns:a16="http://schemas.microsoft.com/office/drawing/2014/main" id="{C67DA798-4BD7-7B12-17F2-9B5BF5D362A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736E37-A291-C8D9-6B8E-CF254517F5F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50818965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45D46-27D8-4D83-99DF-37A6C5B41409}"/>
              </a:ext>
            </a:extLst>
          </p:cNvPr>
          <p:cNvPicPr>
            <a:picLocks noChangeAspect="1"/>
          </p:cNvPicPr>
          <p:nvPr/>
        </p:nvPicPr>
        <p:blipFill>
          <a:blip r:embed="rId2">
            <a:alphaModFix amt="35000"/>
          </a:blip>
          <a:srcRect l="10288" r="14712"/>
          <a:stretch/>
        </p:blipFill>
        <p:spPr>
          <a:xfrm>
            <a:off x="20" y="10"/>
            <a:ext cx="9143980" cy="6857990"/>
          </a:xfrm>
          <a:prstGeom prst="rect">
            <a:avLst/>
          </a:prstGeom>
        </p:spPr>
      </p:pic>
      <p:sp>
        <p:nvSpPr>
          <p:cNvPr id="2" name="Title 1"/>
          <p:cNvSpPr>
            <a:spLocks noGrp="1"/>
          </p:cNvSpPr>
          <p:nvPr>
            <p:ph type="title"/>
          </p:nvPr>
        </p:nvSpPr>
        <p:spPr>
          <a:xfrm>
            <a:off x="800100" y="642594"/>
            <a:ext cx="7543800" cy="1371600"/>
          </a:xfrm>
        </p:spPr>
        <p:txBody>
          <a:bodyPr>
            <a:normAutofit/>
          </a:bodyPr>
          <a:lstStyle/>
          <a:p>
            <a:r>
              <a:rPr lang="en-IN" b="1" u="sng" dirty="0"/>
              <a:t>EV Hub</a:t>
            </a:r>
          </a:p>
        </p:txBody>
      </p:sp>
      <p:sp>
        <p:nvSpPr>
          <p:cNvPr id="4" name="Rectangle 1"/>
          <p:cNvSpPr>
            <a:spLocks noGrp="1" noChangeArrowheads="1"/>
          </p:cNvSpPr>
          <p:nvPr>
            <p:ph idx="1"/>
          </p:nvPr>
        </p:nvSpPr>
        <p:spPr bwMode="auto">
          <a:xfrm>
            <a:off x="617220" y="1996830"/>
            <a:ext cx="7543800" cy="47086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normAutofit/>
          </a:bodyPr>
          <a:lstStyle/>
          <a:p>
            <a:pPr marL="0" marR="0" lvl="0" indent="0" defTabSz="914400" rtl="0" eaLnBrk="0" fontAlgn="base" latinLnBrk="0" hangingPunct="0">
              <a:lnSpc>
                <a:spcPct val="90000"/>
              </a:lnSpc>
              <a:spcBef>
                <a:spcPct val="0"/>
              </a:spcBef>
              <a:spcAft>
                <a:spcPct val="0"/>
              </a:spcAft>
              <a:buClrTx/>
              <a:buSzTx/>
              <a:buFontTx/>
              <a:buNone/>
            </a:pPr>
            <a:r>
              <a:rPr lang="en-US" dirty="0" err="1">
                <a:sym typeface="+mn-ea"/>
              </a:rPr>
              <a:t>EVHub</a:t>
            </a:r>
            <a:r>
              <a:rPr lang="en-US" dirty="0">
                <a:sym typeface="+mn-ea"/>
              </a:rPr>
              <a:t> - The Ultimate EV Companion App</a:t>
            </a:r>
            <a:endParaRPr lang="en-IN" dirty="0"/>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r>
              <a:rPr lang="en-US" b="1" dirty="0">
                <a:latin typeface="Times New Roman" panose="02020603050405020304" charset="0"/>
                <a:cs typeface="Times New Roman" panose="02020603050405020304" charset="0"/>
              </a:rPr>
              <a:t>Overview of </a:t>
            </a:r>
            <a:r>
              <a:rPr lang="en-US" b="1" dirty="0" err="1">
                <a:latin typeface="Times New Roman" panose="02020603050405020304" charset="0"/>
                <a:cs typeface="Times New Roman" panose="02020603050405020304" charset="0"/>
              </a:rPr>
              <a:t>EVHub</a:t>
            </a:r>
            <a:endParaRPr lang="en-US" b="1" dirty="0">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lang="en-US" b="1" dirty="0">
              <a:latin typeface="Times New Roman" panose="02020603050405020304" charset="0"/>
              <a:cs typeface="Times New Roman" panose="02020603050405020304" charset="0"/>
            </a:endParaRPr>
          </a:p>
          <a:p>
            <a:pPr>
              <a:lnSpc>
                <a:spcPct val="90000"/>
              </a:lnSpc>
              <a:buSzPct val="95000"/>
            </a:pPr>
            <a:r>
              <a:rPr lang="en-IN" alt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EVHub</a:t>
            </a:r>
            <a:r>
              <a:rPr lang="en-US" dirty="0">
                <a:latin typeface="Times New Roman" panose="02020603050405020304" charset="0"/>
                <a:cs typeface="Times New Roman" panose="02020603050405020304" charset="0"/>
              </a:rPr>
              <a:t> is a mobile application designed to help users explore and navigate the world of electric vehicles (EVs).</a:t>
            </a:r>
            <a:endParaRPr kumimoji="0" lang="en-US" altLang="en-US" b="0" i="0" u="none" strike="noStrike" cap="none" normalizeH="0" baseline="0" dirty="0">
              <a:ln>
                <a:noFill/>
              </a:ln>
              <a:effectLst/>
              <a:latin typeface="Times New Roman" panose="02020603050405020304" charset="0"/>
              <a:cs typeface="Times New Roman" panose="02020603050405020304" charset="0"/>
            </a:endParaRPr>
          </a:p>
          <a:p>
            <a:pPr marL="0" marR="0" lvl="0" indent="0" defTabSz="914400" rtl="0" eaLnBrk="0" fontAlgn="base" latinLnBrk="0" hangingPunct="0">
              <a:lnSpc>
                <a:spcPct val="90000"/>
              </a:lnSpc>
              <a:spcBef>
                <a:spcPct val="0"/>
              </a:spcBef>
              <a:spcAft>
                <a:spcPct val="0"/>
              </a:spcAft>
              <a:buClrTx/>
              <a:buSzTx/>
              <a:buFontTx/>
              <a:buNone/>
            </a:pP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90000"/>
              </a:lnSpc>
              <a:spcBef>
                <a:spcPct val="0"/>
              </a:spcBef>
              <a:spcAft>
                <a:spcPct val="0"/>
              </a:spcAft>
              <a:buClrTx/>
              <a:buSzTx/>
              <a:buFontTx/>
              <a:buNone/>
            </a:pPr>
            <a:endParaRPr kumimoji="0" lang="en-US" altLang="en-US" b="0" i="0" u="none" strike="noStrike" cap="none" normalizeH="0" baseline="0" dirty="0">
              <a:ln>
                <a:noFill/>
              </a:ln>
              <a:effectLst/>
              <a:latin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6B2449-FF07-47FC-AA19-DB68D98F3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183532" y="590062"/>
            <a:ext cx="4010449" cy="2838938"/>
          </a:xfrm>
        </p:spPr>
        <p:txBody>
          <a:bodyPr vert="horz" lIns="91440" tIns="45720" rIns="91440" bIns="45720" rtlCol="0" anchor="b">
            <a:normAutofit/>
          </a:bodyPr>
          <a:lstStyle/>
          <a:p>
            <a:pPr defTabSz="914400"/>
            <a:r>
              <a:rPr lang="en-US" sz="4900" kern="1200">
                <a:solidFill>
                  <a:srgbClr val="FFFFFF"/>
                </a:solidFill>
                <a:latin typeface="+mj-lt"/>
                <a:ea typeface="+mj-ea"/>
                <a:cs typeface="+mj-cs"/>
              </a:rPr>
              <a:t>EV vs Fuel</a:t>
            </a:r>
          </a:p>
        </p:txBody>
      </p:sp>
      <p:sp>
        <p:nvSpPr>
          <p:cNvPr id="3" name="Content Placeholder 2"/>
          <p:cNvSpPr>
            <a:spLocks noGrp="1"/>
          </p:cNvSpPr>
          <p:nvPr>
            <p:ph idx="1"/>
          </p:nvPr>
        </p:nvSpPr>
        <p:spPr>
          <a:xfrm>
            <a:off x="1183532" y="3739764"/>
            <a:ext cx="3993304" cy="1198120"/>
          </a:xfrm>
        </p:spPr>
        <p:txBody>
          <a:bodyPr vert="horz" lIns="91440" tIns="45720" rIns="91440" bIns="45720" rtlCol="0">
            <a:normAutofit/>
          </a:bodyPr>
          <a:lstStyle/>
          <a:p>
            <a:pPr marL="0" indent="0" defTabSz="914400">
              <a:spcBef>
                <a:spcPts val="1000"/>
              </a:spcBef>
              <a:buNone/>
            </a:pPr>
            <a:r>
              <a:rPr lang="en-US" sz="1700" kern="1200">
                <a:solidFill>
                  <a:srgbClr val="FFFFFF"/>
                </a:solidFill>
                <a:latin typeface="+mn-lt"/>
                <a:ea typeface="+mn-ea"/>
                <a:cs typeface="+mn-cs"/>
              </a:rPr>
              <a:t>EV vs Fuel - Analyzing efficiency, cost, and long-term benefits</a:t>
            </a:r>
          </a:p>
        </p:txBody>
      </p:sp>
      <p:grpSp>
        <p:nvGrpSpPr>
          <p:cNvPr id="13" name="Group 12">
            <a:extLst>
              <a:ext uri="{FF2B5EF4-FFF2-40B4-BE49-F238E27FC236}">
                <a16:creationId xmlns:a16="http://schemas.microsoft.com/office/drawing/2014/main" id="{C6052961-5ADC-4465-9B95-E6D4A490D5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0275" y="1606411"/>
            <a:ext cx="349094" cy="581432"/>
            <a:chOff x="653696" y="1606411"/>
            <a:chExt cx="465456" cy="581432"/>
          </a:xfrm>
          <a:solidFill>
            <a:srgbClr val="FFFFFF"/>
          </a:solidFill>
        </p:grpSpPr>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946"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03F9B08-0503-E5AD-C980-41ADA8913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401566" y="6716"/>
            <a:ext cx="3742433" cy="684240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0AE4560-D0BB-23AB-FA85-EBA2755AB232}"/>
              </a:ext>
            </a:extLst>
          </p:cNvPr>
          <p:cNvPicPr>
            <a:picLocks noChangeAspect="1"/>
          </p:cNvPicPr>
          <p:nvPr/>
        </p:nvPicPr>
        <p:blipFill>
          <a:blip r:embed="rId2">
            <a:extLst>
              <a:ext uri="{28A0092B-C50C-407E-A947-70E740481C1C}">
                <a14:useLocalDpi xmlns:a14="http://schemas.microsoft.com/office/drawing/2010/main" val="0"/>
              </a:ext>
            </a:extLst>
          </a:blip>
          <a:srcRect l="7711" r="10863"/>
          <a:stretch/>
        </p:blipFill>
        <p:spPr bwMode="auto">
          <a:xfrm>
            <a:off x="6159192" y="0"/>
            <a:ext cx="2966677" cy="6857999"/>
          </a:xfrm>
          <a:prstGeom prst="rect">
            <a:avLst/>
          </a:prstGeom>
          <a:noFill/>
        </p:spPr>
      </p:pic>
      <p:sp>
        <p:nvSpPr>
          <p:cNvPr id="16" name="Rectangle 15">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4808" y="685800"/>
            <a:ext cx="3174384"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69726" y="1116545"/>
            <a:ext cx="2781759" cy="1270985"/>
          </a:xfrm>
        </p:spPr>
        <p:txBody>
          <a:bodyPr vert="horz" lIns="91440" tIns="45720" rIns="91440" bIns="45720" rtlCol="0" anchor="b">
            <a:normAutofit/>
          </a:bodyPr>
          <a:lstStyle/>
          <a:p>
            <a:pPr algn="ctr" defTabSz="914400"/>
            <a:r>
              <a:rPr lang="en-US" sz="2400" b="1" kern="1200" dirty="0">
                <a:solidFill>
                  <a:schemeClr val="bg1">
                    <a:alpha val="60000"/>
                  </a:schemeClr>
                </a:solidFill>
                <a:latin typeface="+mj-lt"/>
                <a:ea typeface="+mj-ea"/>
                <a:cs typeface="+mj-cs"/>
              </a:rPr>
              <a:t>EV  </a:t>
            </a:r>
            <a:r>
              <a:rPr lang="en-US" sz="2800" b="1" kern="1200" dirty="0">
                <a:solidFill>
                  <a:schemeClr val="bg1">
                    <a:alpha val="60000"/>
                  </a:schemeClr>
                </a:solidFill>
                <a:latin typeface="+mj-lt"/>
                <a:ea typeface="+mj-ea"/>
                <a:cs typeface="+mj-cs"/>
              </a:rPr>
              <a:t>Marketplaces</a:t>
            </a:r>
            <a:endParaRPr lang="en-US" sz="2400" b="1" kern="1200" dirty="0">
              <a:solidFill>
                <a:schemeClr val="bg1">
                  <a:alpha val="60000"/>
                </a:schemeClr>
              </a:solidFill>
              <a:latin typeface="+mj-lt"/>
              <a:ea typeface="+mj-ea"/>
              <a:cs typeface="+mj-cs"/>
            </a:endParaRPr>
          </a:p>
        </p:txBody>
      </p:sp>
      <p:sp>
        <p:nvSpPr>
          <p:cNvPr id="3" name="Content Placeholder 2"/>
          <p:cNvSpPr>
            <a:spLocks noGrp="1"/>
          </p:cNvSpPr>
          <p:nvPr>
            <p:ph idx="1"/>
          </p:nvPr>
        </p:nvSpPr>
        <p:spPr>
          <a:xfrm>
            <a:off x="3169726" y="3073330"/>
            <a:ext cx="2887125" cy="1666192"/>
          </a:xfrm>
        </p:spPr>
        <p:txBody>
          <a:bodyPr vert="horz" lIns="91440" tIns="45720" rIns="91440" bIns="45720" rtlCol="0" anchor="t">
            <a:normAutofit/>
          </a:bodyPr>
          <a:lstStyle/>
          <a:p>
            <a:pPr marL="0" indent="0" algn="ctr" defTabSz="914400">
              <a:spcBef>
                <a:spcPts val="1000"/>
              </a:spcBef>
              <a:buNone/>
            </a:pPr>
            <a:r>
              <a:rPr lang="en-US" sz="2000" kern="1200" dirty="0">
                <a:solidFill>
                  <a:schemeClr val="bg1"/>
                </a:solidFill>
                <a:latin typeface="+mn-lt"/>
                <a:ea typeface="+mn-ea"/>
                <a:cs typeface="+mn-cs"/>
              </a:rPr>
              <a:t>Explore EV marketplaces to buy, sell, and compare vehicles</a:t>
            </a:r>
          </a:p>
        </p:txBody>
      </p:sp>
      <p:pic>
        <p:nvPicPr>
          <p:cNvPr id="6" name="Picture 5">
            <a:extLst>
              <a:ext uri="{FF2B5EF4-FFF2-40B4-BE49-F238E27FC236}">
                <a16:creationId xmlns:a16="http://schemas.microsoft.com/office/drawing/2014/main" id="{A061D8B1-E815-A159-38B2-8159444452E7}"/>
              </a:ext>
            </a:extLst>
          </p:cNvPr>
          <p:cNvPicPr>
            <a:picLocks noChangeAspect="1"/>
          </p:cNvPicPr>
          <p:nvPr/>
        </p:nvPicPr>
        <p:blipFill>
          <a:blip r:embed="rId3">
            <a:extLst>
              <a:ext uri="{28A0092B-C50C-407E-A947-70E740481C1C}">
                <a14:useLocalDpi xmlns:a14="http://schemas.microsoft.com/office/drawing/2010/main" val="0"/>
              </a:ext>
            </a:extLst>
          </a:blip>
          <a:srcRect r="18574"/>
          <a:stretch/>
        </p:blipFill>
        <p:spPr bwMode="auto">
          <a:xfrm>
            <a:off x="18131" y="-1"/>
            <a:ext cx="2966677"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1417" y="1138036"/>
            <a:ext cx="4083287" cy="1402470"/>
          </a:xfrm>
        </p:spPr>
        <p:txBody>
          <a:bodyPr anchor="t">
            <a:normAutofit/>
          </a:bodyPr>
          <a:lstStyle/>
          <a:p>
            <a:r>
              <a:rPr lang="en-IN" sz="3200" b="1"/>
              <a:t>Community Forum</a:t>
            </a:r>
            <a:endParaRPr lang="en-IN" sz="3200" b="1" dirty="0"/>
          </a:p>
        </p:txBody>
      </p:sp>
      <p:pic>
        <p:nvPicPr>
          <p:cNvPr id="13" name="Picture 12" descr="Top shot of a representation of networks with stick figures.">
            <a:extLst>
              <a:ext uri="{FF2B5EF4-FFF2-40B4-BE49-F238E27FC236}">
                <a16:creationId xmlns:a16="http://schemas.microsoft.com/office/drawing/2014/main" id="{D52BD73C-FC18-E280-4419-5BFF7677DE54}"/>
              </a:ext>
            </a:extLst>
          </p:cNvPr>
          <p:cNvPicPr>
            <a:picLocks noChangeAspect="1"/>
          </p:cNvPicPr>
          <p:nvPr/>
        </p:nvPicPr>
        <p:blipFill>
          <a:blip r:embed="rId2">
            <a:alphaModFix amt="17000"/>
          </a:blip>
          <a:srcRect l="43185" r="19353"/>
          <a:stretch/>
        </p:blipFill>
        <p:spPr>
          <a:xfrm>
            <a:off x="3762103" y="0"/>
            <a:ext cx="5381897"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01417" y="2551176"/>
            <a:ext cx="4083287" cy="3591207"/>
          </a:xfrm>
        </p:spPr>
        <p:txBody>
          <a:bodyPr>
            <a:normAutofit/>
          </a:bodyPr>
          <a:lstStyle/>
          <a:p>
            <a:r>
              <a:rPr lang="en-US" sz="1700" b="1" dirty="0"/>
              <a:t>Join discussions, share experiences, and connect with EV users</a:t>
            </a:r>
          </a:p>
        </p:txBody>
      </p:sp>
      <p:pic>
        <p:nvPicPr>
          <p:cNvPr id="4" name="Picture 3">
            <a:extLst>
              <a:ext uri="{FF2B5EF4-FFF2-40B4-BE49-F238E27FC236}">
                <a16:creationId xmlns:a16="http://schemas.microsoft.com/office/drawing/2014/main" id="{35DF1CB9-CD93-2E46-5FB8-BC6C48AD18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988435" cy="78606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0099">
            <a:alpha val="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133242" y="1149336"/>
            <a:ext cx="2987899"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31134" y="1122363"/>
            <a:ext cx="3815723" cy="2387600"/>
          </a:xfrm>
        </p:spPr>
        <p:txBody>
          <a:bodyPr vert="horz" lIns="91440" tIns="45720" rIns="91440" bIns="45720" rtlCol="0" anchor="b">
            <a:normAutofit/>
          </a:bodyPr>
          <a:lstStyle/>
          <a:p>
            <a:pPr algn="ctr" defTabSz="914400"/>
            <a:r>
              <a:rPr lang="en-US" sz="5100" kern="1200">
                <a:solidFill>
                  <a:srgbClr val="FFFFFF"/>
                </a:solidFill>
                <a:latin typeface="+mj-lt"/>
                <a:ea typeface="+mj-ea"/>
                <a:cs typeface="+mj-cs"/>
              </a:rPr>
              <a:t>User Profile Management</a:t>
            </a:r>
          </a:p>
        </p:txBody>
      </p:sp>
      <p:sp>
        <p:nvSpPr>
          <p:cNvPr id="13" name="Oval 1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4592" y="5367348"/>
            <a:ext cx="462265"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1134" y="3602037"/>
            <a:ext cx="3815723" cy="2133599"/>
          </a:xfrm>
        </p:spPr>
        <p:txBody>
          <a:bodyPr vert="horz" lIns="91440" tIns="45720" rIns="91440" bIns="45720" rtlCol="0">
            <a:normAutofit/>
          </a:bodyPr>
          <a:lstStyle/>
          <a:p>
            <a:pPr marL="0" indent="0" algn="ctr" defTabSz="914400">
              <a:spcBef>
                <a:spcPts val="1000"/>
              </a:spcBef>
              <a:buNone/>
            </a:pPr>
            <a:r>
              <a:rPr lang="en-US" sz="2400" kern="1200">
                <a:solidFill>
                  <a:srgbClr val="FFFFFF"/>
                </a:solidFill>
                <a:latin typeface="+mn-lt"/>
                <a:ea typeface="+mn-ea"/>
                <a:cs typeface="+mn-cs"/>
              </a:rPr>
              <a:t>Manage your profile, preferences, and personalized settings</a:t>
            </a:r>
          </a:p>
        </p:txBody>
      </p:sp>
      <p:pic>
        <p:nvPicPr>
          <p:cNvPr id="4" name="Picture 3">
            <a:extLst>
              <a:ext uri="{FF2B5EF4-FFF2-40B4-BE49-F238E27FC236}">
                <a16:creationId xmlns:a16="http://schemas.microsoft.com/office/drawing/2014/main" id="{F395597D-04FA-E84D-A383-E23F01973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84397" y="192947"/>
            <a:ext cx="3620620" cy="6333688"/>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7EDD8-2211-51E5-8D95-EA8290E07735}"/>
              </a:ext>
            </a:extLst>
          </p:cNvPr>
          <p:cNvPicPr>
            <a:picLocks noChangeAspect="1"/>
          </p:cNvPicPr>
          <p:nvPr/>
        </p:nvPicPr>
        <p:blipFill>
          <a:blip r:embed="rId2">
            <a:extLst>
              <a:ext uri="{28A0092B-C50C-407E-A947-70E740481C1C}">
                <a14:useLocalDpi xmlns:a14="http://schemas.microsoft.com/office/drawing/2010/main" val="0"/>
              </a:ext>
            </a:extLst>
          </a:blip>
          <a:srcRect t="22702" r="2" b="2"/>
          <a:stretch/>
        </p:blipFill>
        <p:spPr bwMode="auto">
          <a:xfrm>
            <a:off x="20" y="-16897"/>
            <a:ext cx="4007975" cy="6884632"/>
          </a:xfrm>
          <a:prstGeom prst="rect">
            <a:avLst/>
          </a:prstGeom>
          <a:noFill/>
        </p:spPr>
      </p:pic>
      <p:pic>
        <p:nvPicPr>
          <p:cNvPr id="5" name="Picture 4" descr="Two telephones communicating">
            <a:extLst>
              <a:ext uri="{FF2B5EF4-FFF2-40B4-BE49-F238E27FC236}">
                <a16:creationId xmlns:a16="http://schemas.microsoft.com/office/drawing/2014/main" id="{447A428D-A44A-3E90-1C63-C83323AE2951}"/>
              </a:ext>
            </a:extLst>
          </p:cNvPr>
          <p:cNvPicPr>
            <a:picLocks noChangeAspect="1"/>
          </p:cNvPicPr>
          <p:nvPr/>
        </p:nvPicPr>
        <p:blipFill>
          <a:blip r:embed="rId3"/>
          <a:srcRect l="17170" r="26880" b="1"/>
          <a:stretch/>
        </p:blipFill>
        <p:spPr>
          <a:xfrm>
            <a:off x="4007994" y="-16897"/>
            <a:ext cx="5136005" cy="6884632"/>
          </a:xfrm>
          <a:prstGeom prst="rect">
            <a:avLst/>
          </a:prstGeom>
        </p:spPr>
      </p:pic>
      <p:sp useBgFill="1">
        <p:nvSpPr>
          <p:cNvPr id="14" name="Rectangle 13">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3062" y="1474755"/>
            <a:ext cx="2957664"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20892" y="2209316"/>
            <a:ext cx="2301812" cy="1945523"/>
          </a:xfrm>
        </p:spPr>
        <p:txBody>
          <a:bodyPr vert="horz" lIns="91440" tIns="45720" rIns="91440" bIns="45720" rtlCol="0" anchor="t">
            <a:normAutofit/>
          </a:bodyPr>
          <a:lstStyle/>
          <a:p>
            <a:pPr defTabSz="914400"/>
            <a:r>
              <a:rPr lang="en-US" sz="2800" b="1" kern="1200">
                <a:solidFill>
                  <a:schemeClr val="tx1"/>
                </a:solidFill>
                <a:latin typeface="+mj-lt"/>
                <a:ea typeface="+mj-ea"/>
                <a:cs typeface="+mj-cs"/>
              </a:rPr>
              <a:t>Contact &amp; Support</a:t>
            </a:r>
          </a:p>
        </p:txBody>
      </p:sp>
      <p:sp>
        <p:nvSpPr>
          <p:cNvPr id="3" name="Content Placeholder 2"/>
          <p:cNvSpPr>
            <a:spLocks noGrp="1"/>
          </p:cNvSpPr>
          <p:nvPr>
            <p:ph idx="1"/>
          </p:nvPr>
        </p:nvSpPr>
        <p:spPr>
          <a:xfrm>
            <a:off x="5420892" y="4161030"/>
            <a:ext cx="2301811" cy="927420"/>
          </a:xfrm>
        </p:spPr>
        <p:txBody>
          <a:bodyPr vert="horz" lIns="91440" tIns="45720" rIns="91440" bIns="45720" rtlCol="0" anchor="ctr">
            <a:normAutofit/>
          </a:bodyPr>
          <a:lstStyle/>
          <a:p>
            <a:pPr marL="0" indent="0" defTabSz="914400">
              <a:spcBef>
                <a:spcPts val="1000"/>
              </a:spcBef>
              <a:buNone/>
            </a:pPr>
            <a:r>
              <a:rPr lang="en-US" sz="1600" b="1" kern="1200" dirty="0">
                <a:solidFill>
                  <a:schemeClr val="tx1"/>
                </a:solidFill>
                <a:latin typeface="+mn-lt"/>
                <a:ea typeface="+mn-ea"/>
                <a:cs typeface="+mn-cs"/>
              </a:rPr>
              <a:t>G</a:t>
            </a:r>
            <a:r>
              <a:rPr lang="en-US" sz="1800" b="1" kern="1200" dirty="0">
                <a:solidFill>
                  <a:schemeClr val="tx1"/>
                </a:solidFill>
                <a:latin typeface="+mn-lt"/>
                <a:ea typeface="+mn-ea"/>
                <a:cs typeface="+mn-cs"/>
              </a:rPr>
              <a:t>et in touch with customer support for assistance</a:t>
            </a:r>
          </a:p>
        </p:txBody>
      </p:sp>
      <p:cxnSp>
        <p:nvCxnSpPr>
          <p:cNvPr id="16" name="Straight Connector 15">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56500" y="1940933"/>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C6BC4271-139F-4871-45B0-D1C080BEC729}"/>
              </a:ext>
            </a:extLst>
          </p:cNvPr>
          <p:cNvPicPr>
            <a:picLocks noChangeAspect="1"/>
          </p:cNvPicPr>
          <p:nvPr/>
        </p:nvPicPr>
        <p:blipFill>
          <a:blip r:embed="rId2"/>
          <a:srcRect l="11256" r="1" b="1"/>
          <a:stretch/>
        </p:blipFill>
        <p:spPr>
          <a:xfrm>
            <a:off x="-2585" y="-1"/>
            <a:ext cx="9146585" cy="6879745"/>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64451" y="791834"/>
            <a:ext cx="3020876" cy="9154947"/>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4" y="0"/>
            <a:ext cx="2132551"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9028" y="21736"/>
            <a:ext cx="2364646"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5" y="5288433"/>
            <a:ext cx="9149779"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100" y="2905286"/>
            <a:ext cx="3866773" cy="4082144"/>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845" y="3429000"/>
            <a:ext cx="5945838" cy="1620665"/>
          </a:xfrm>
        </p:spPr>
        <p:txBody>
          <a:bodyPr vert="horz" lIns="91440" tIns="45720" rIns="91440" bIns="45720" rtlCol="0" anchor="b">
            <a:normAutofit/>
          </a:bodyPr>
          <a:lstStyle/>
          <a:p>
            <a:pPr defTabSz="914400"/>
            <a:r>
              <a:rPr lang="en-US" sz="3500" b="1" dirty="0">
                <a:solidFill>
                  <a:srgbClr val="FFFFFF"/>
                </a:solidFill>
              </a:rPr>
              <a:t>Theme Customization</a:t>
            </a:r>
          </a:p>
        </p:txBody>
      </p:sp>
      <p:sp>
        <p:nvSpPr>
          <p:cNvPr id="3" name="Content Placeholder 2"/>
          <p:cNvSpPr>
            <a:spLocks noGrp="1"/>
          </p:cNvSpPr>
          <p:nvPr>
            <p:ph idx="1"/>
          </p:nvPr>
        </p:nvSpPr>
        <p:spPr>
          <a:xfrm>
            <a:off x="208660" y="5180551"/>
            <a:ext cx="5956785" cy="618479"/>
          </a:xfrm>
        </p:spPr>
        <p:txBody>
          <a:bodyPr vert="horz" lIns="91440" tIns="45720" rIns="91440" bIns="45720" rtlCol="0">
            <a:normAutofit fontScale="92500" lnSpcReduction="20000"/>
          </a:bodyPr>
          <a:lstStyle/>
          <a:p>
            <a:pPr marL="0" indent="0" defTabSz="914400">
              <a:spcBef>
                <a:spcPts val="1000"/>
              </a:spcBef>
              <a:buNone/>
            </a:pPr>
            <a:r>
              <a:rPr lang="en-US" sz="1800" b="1" dirty="0">
                <a:solidFill>
                  <a:srgbClr val="FFFFFF"/>
                </a:solidFill>
              </a:rPr>
              <a:t>Customize app themes and personalize </a:t>
            </a:r>
          </a:p>
          <a:p>
            <a:pPr marL="0" indent="0" defTabSz="914400">
              <a:spcBef>
                <a:spcPts val="1000"/>
              </a:spcBef>
              <a:buNone/>
            </a:pPr>
            <a:r>
              <a:rPr lang="en-US" sz="1800" b="1" dirty="0">
                <a:solidFill>
                  <a:srgbClr val="FFFFFF"/>
                </a:solidFill>
              </a:rPr>
              <a:t>your experience</a:t>
            </a:r>
          </a:p>
        </p:txBody>
      </p:sp>
      <p:pic>
        <p:nvPicPr>
          <p:cNvPr id="6" name="Picture 5">
            <a:extLst>
              <a:ext uri="{FF2B5EF4-FFF2-40B4-BE49-F238E27FC236}">
                <a16:creationId xmlns:a16="http://schemas.microsoft.com/office/drawing/2014/main" id="{E2321CEC-77FC-A046-7F9D-239F83A400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0707" y="-1"/>
            <a:ext cx="4572967" cy="68797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B908E8DC-1025-4FCC-873D-DC5C2ADE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7174" y="540167"/>
            <a:ext cx="3205955" cy="2135867"/>
          </a:xfrm>
        </p:spPr>
        <p:txBody>
          <a:bodyPr vert="horz" lIns="91440" tIns="45720" rIns="91440" bIns="45720" rtlCol="0" anchor="b">
            <a:normAutofit/>
          </a:bodyPr>
          <a:lstStyle/>
          <a:p>
            <a:pPr defTabSz="914400"/>
            <a:r>
              <a:rPr lang="en-US" sz="4200" kern="1200" dirty="0">
                <a:solidFill>
                  <a:schemeClr val="accent5">
                    <a:lumMod val="50000"/>
                  </a:schemeClr>
                </a:solidFill>
                <a:latin typeface="+mj-lt"/>
                <a:ea typeface="+mj-ea"/>
                <a:cs typeface="+mj-cs"/>
              </a:rPr>
              <a:t>Language Support</a:t>
            </a:r>
          </a:p>
        </p:txBody>
      </p:sp>
      <p:sp>
        <p:nvSpPr>
          <p:cNvPr id="3" name="Content Placeholder 2"/>
          <p:cNvSpPr>
            <a:spLocks noGrp="1"/>
          </p:cNvSpPr>
          <p:nvPr>
            <p:ph idx="1"/>
          </p:nvPr>
        </p:nvSpPr>
        <p:spPr>
          <a:xfrm>
            <a:off x="317174" y="2880452"/>
            <a:ext cx="3205955" cy="3095445"/>
          </a:xfrm>
        </p:spPr>
        <p:txBody>
          <a:bodyPr vert="horz" lIns="91440" tIns="45720" rIns="91440" bIns="45720" rtlCol="0" anchor="t">
            <a:normAutofit/>
          </a:bodyPr>
          <a:lstStyle/>
          <a:p>
            <a:pPr marL="0" indent="0" defTabSz="914400">
              <a:spcBef>
                <a:spcPts val="1000"/>
              </a:spcBef>
              <a:buNone/>
            </a:pPr>
            <a:r>
              <a:rPr lang="en-US" sz="1600" kern="1200" dirty="0">
                <a:solidFill>
                  <a:srgbClr val="800080"/>
                </a:solidFill>
                <a:latin typeface="+mn-lt"/>
                <a:ea typeface="+mn-ea"/>
                <a:cs typeface="+mn-cs"/>
              </a:rPr>
              <a:t>Multiple language support for a global user experience</a:t>
            </a:r>
          </a:p>
        </p:txBody>
      </p:sp>
      <p:pic>
        <p:nvPicPr>
          <p:cNvPr id="4" name="Picture 3" descr="A screenshot of a phone&#10;&#10;AI-generated content may be incorrect.">
            <a:extLst>
              <a:ext uri="{FF2B5EF4-FFF2-40B4-BE49-F238E27FC236}">
                <a16:creationId xmlns:a16="http://schemas.microsoft.com/office/drawing/2014/main" id="{D56AE618-A353-DF1B-DECA-20730D3B36F9}"/>
              </a:ext>
            </a:extLst>
          </p:cNvPr>
          <p:cNvPicPr>
            <a:picLocks noChangeAspect="1"/>
          </p:cNvPicPr>
          <p:nvPr/>
        </p:nvPicPr>
        <p:blipFill>
          <a:blip r:embed="rId2">
            <a:extLst>
              <a:ext uri="{28A0092B-C50C-407E-A947-70E740481C1C}">
                <a14:useLocalDpi xmlns:a14="http://schemas.microsoft.com/office/drawing/2010/main" val="0"/>
              </a:ext>
            </a:extLst>
          </a:blip>
          <a:srcRect l="885" r="837" b="3"/>
          <a:stretch/>
        </p:blipFill>
        <p:spPr bwMode="auto">
          <a:xfrm>
            <a:off x="3908621" y="699899"/>
            <a:ext cx="2408500" cy="5445836"/>
          </a:xfrm>
          <a:prstGeom prst="rect">
            <a:avLst/>
          </a:prstGeom>
          <a:noFill/>
        </p:spPr>
      </p:pic>
      <p:pic>
        <p:nvPicPr>
          <p:cNvPr id="5" name="Picture 4" descr="A screenshot of a phone&#10;&#10;AI-generated content may be incorrect.">
            <a:extLst>
              <a:ext uri="{FF2B5EF4-FFF2-40B4-BE49-F238E27FC236}">
                <a16:creationId xmlns:a16="http://schemas.microsoft.com/office/drawing/2014/main" id="{5F18B94C-EB11-C18F-625B-87698B4F7F3B}"/>
              </a:ext>
            </a:extLst>
          </p:cNvPr>
          <p:cNvPicPr>
            <a:picLocks noChangeAspect="1"/>
          </p:cNvPicPr>
          <p:nvPr/>
        </p:nvPicPr>
        <p:blipFill>
          <a:blip r:embed="rId3">
            <a:extLst>
              <a:ext uri="{28A0092B-C50C-407E-A947-70E740481C1C}">
                <a14:useLocalDpi xmlns:a14="http://schemas.microsoft.com/office/drawing/2010/main" val="0"/>
              </a:ext>
            </a:extLst>
          </a:blip>
          <a:srcRect l="357" r="1365" b="3"/>
          <a:stretch/>
        </p:blipFill>
        <p:spPr bwMode="auto">
          <a:xfrm>
            <a:off x="6401310" y="699899"/>
            <a:ext cx="2408499" cy="5445836"/>
          </a:xfrm>
          <a:prstGeom prst="rect">
            <a:avLst/>
          </a:prstGeom>
          <a:noFill/>
        </p:spPr>
      </p:pic>
      <p:cxnSp>
        <p:nvCxnSpPr>
          <p:cNvPr id="212" name="Straight Connector 211">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9B57D9A5-B0E6-43E8-854F-D4931B715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0892" y="706072"/>
            <a:ext cx="334189" cy="544584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214" name="Straight Connector 21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6320"/>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A3A540C-CDA5-0127-8E84-F2EF585E9FEF}"/>
              </a:ext>
            </a:extLst>
          </p:cNvPr>
          <p:cNvPicPr>
            <a:picLocks noChangeAspect="1"/>
          </p:cNvPicPr>
          <p:nvPr/>
        </p:nvPicPr>
        <p:blipFill>
          <a:blip r:embed="rId2">
            <a:alphaModFix/>
            <a:extLst>
              <a:ext uri="{28A0092B-C50C-407E-A947-70E740481C1C}">
                <a14:useLocalDpi xmlns:a14="http://schemas.microsoft.com/office/drawing/2010/main" val="0"/>
              </a:ext>
            </a:extLst>
          </a:blip>
          <a:srcRect t="40440" r="-1" b="7526"/>
          <a:stretch/>
        </p:blipFill>
        <p:spPr bwMode="auto">
          <a:xfrm>
            <a:off x="3212926" y="10"/>
            <a:ext cx="5931074" cy="6857992"/>
          </a:xfrm>
          <a:prstGeom prst="rect">
            <a:avLst/>
          </a:prstGeom>
          <a:noFill/>
        </p:spPr>
      </p:pic>
      <p:sp>
        <p:nvSpPr>
          <p:cNvPr id="129" name="Rectangle 12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115219"/>
            <a:ext cx="4129087" cy="2387600"/>
          </a:xfrm>
        </p:spPr>
        <p:txBody>
          <a:bodyPr vert="horz" lIns="91440" tIns="45720" rIns="91440" bIns="45720" rtlCol="0" anchor="b">
            <a:normAutofit/>
          </a:bodyPr>
          <a:lstStyle/>
          <a:p>
            <a:pPr defTabSz="914400"/>
            <a:r>
              <a:rPr lang="en-US" sz="4400" b="1">
                <a:solidFill>
                  <a:schemeClr val="bg1"/>
                </a:solidFill>
              </a:rPr>
              <a:t>Conclusion</a:t>
            </a:r>
          </a:p>
        </p:txBody>
      </p:sp>
      <p:sp>
        <p:nvSpPr>
          <p:cNvPr id="3" name="Content Placeholder 2"/>
          <p:cNvSpPr>
            <a:spLocks noGrp="1"/>
          </p:cNvSpPr>
          <p:nvPr>
            <p:ph idx="1"/>
          </p:nvPr>
        </p:nvSpPr>
        <p:spPr>
          <a:xfrm>
            <a:off x="546497" y="3902075"/>
            <a:ext cx="4129087" cy="1655762"/>
          </a:xfrm>
        </p:spPr>
        <p:txBody>
          <a:bodyPr vert="horz" lIns="91440" tIns="45720" rIns="91440" bIns="45720" rtlCol="0">
            <a:normAutofit/>
          </a:bodyPr>
          <a:lstStyle/>
          <a:p>
            <a:pPr marL="0" indent="0" defTabSz="914400">
              <a:spcBef>
                <a:spcPts val="1000"/>
              </a:spcBef>
              <a:buNone/>
            </a:pPr>
            <a:r>
              <a:rPr lang="en-US" sz="1700" b="1">
                <a:solidFill>
                  <a:schemeClr val="bg1"/>
                </a:solidFill>
              </a:rPr>
              <a:t>A summary of EV Hub's impact and future potential</a:t>
            </a:r>
          </a:p>
        </p:txBody>
      </p:sp>
      <p:cxnSp>
        <p:nvCxnSpPr>
          <p:cNvPr id="131" name="Straight Connector 13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trail in front of a car">
            <a:extLst>
              <a:ext uri="{FF2B5EF4-FFF2-40B4-BE49-F238E27FC236}">
                <a16:creationId xmlns:a16="http://schemas.microsoft.com/office/drawing/2014/main" id="{4E434E95-FEA0-FC79-AEE5-7A69D9548BE2}"/>
              </a:ext>
            </a:extLst>
          </p:cNvPr>
          <p:cNvPicPr>
            <a:picLocks noChangeAspect="1"/>
          </p:cNvPicPr>
          <p:nvPr/>
        </p:nvPicPr>
        <p:blipFill>
          <a:blip r:embed="rId2"/>
          <a:srcRect l="7249" r="7994" b="-1"/>
          <a:stretch/>
        </p:blipFill>
        <p:spPr>
          <a:xfrm>
            <a:off x="-2585" y="-1"/>
            <a:ext cx="9146585" cy="6879745"/>
          </a:xfrm>
          <a:prstGeom prst="rect">
            <a:avLst/>
          </a:prstGeom>
        </p:spPr>
      </p:pic>
      <p:sp>
        <p:nvSpPr>
          <p:cNvPr id="18" name="Rectangle 1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64451" y="791834"/>
            <a:ext cx="3020876" cy="9154947"/>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4" y="0"/>
            <a:ext cx="2132551"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9028" y="21736"/>
            <a:ext cx="2364646"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5" y="5288433"/>
            <a:ext cx="9149779"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6" name="Rectangle 25">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100" y="2905286"/>
            <a:ext cx="3866773" cy="4082144"/>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4271" y="4121944"/>
            <a:ext cx="5945838" cy="1620665"/>
          </a:xfrm>
        </p:spPr>
        <p:txBody>
          <a:bodyPr vert="horz" lIns="91440" tIns="45720" rIns="91440" bIns="45720" rtlCol="0" anchor="b">
            <a:normAutofit/>
          </a:bodyPr>
          <a:lstStyle/>
          <a:p>
            <a:pPr defTabSz="914400"/>
            <a:r>
              <a:rPr lang="en-US" sz="3500" b="1">
                <a:solidFill>
                  <a:srgbClr val="FFFFFF"/>
                </a:solidFill>
              </a:rPr>
              <a:t>Thank You</a:t>
            </a:r>
          </a:p>
        </p:txBody>
      </p:sp>
      <p:sp>
        <p:nvSpPr>
          <p:cNvPr id="3" name="Content Placeholder 2"/>
          <p:cNvSpPr>
            <a:spLocks noGrp="1"/>
          </p:cNvSpPr>
          <p:nvPr>
            <p:ph idx="1"/>
          </p:nvPr>
        </p:nvSpPr>
        <p:spPr>
          <a:xfrm>
            <a:off x="644271" y="5737867"/>
            <a:ext cx="5956785" cy="618479"/>
          </a:xfrm>
        </p:spPr>
        <p:txBody>
          <a:bodyPr vert="horz" lIns="91440" tIns="45720" rIns="91440" bIns="45720" rtlCol="0">
            <a:normAutofit/>
          </a:bodyPr>
          <a:lstStyle/>
          <a:p>
            <a:pPr marL="0" indent="0" defTabSz="914400">
              <a:spcBef>
                <a:spcPts val="1000"/>
              </a:spcBef>
              <a:buNone/>
            </a:pPr>
            <a:r>
              <a:rPr lang="en-US" sz="1700" b="1" dirty="0">
                <a:solidFill>
                  <a:srgbClr val="FFFFFF"/>
                </a:solidFill>
              </a:rPr>
              <a:t>Thank you for exploring EV Hub - Drive into the future!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E3092D-4105-4026-9B66-A0011E0C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8635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1"/>
            <a:ext cx="5086350" cy="6857999"/>
          </a:xfrm>
          <a:solidFill>
            <a:schemeClr val="accent1">
              <a:lumMod val="75000"/>
              <a:alpha val="94118"/>
            </a:schemeClr>
          </a:solidFill>
        </p:spPr>
        <p:txBody>
          <a:bodyPr anchor="t">
            <a:normAutofit/>
          </a:bodyPr>
          <a:lstStyle/>
          <a:p>
            <a:pPr marL="0" indent="0" defTabSz="914400" eaLnBrk="0" fontAlgn="base" hangingPunct="0">
              <a:spcBef>
                <a:spcPct val="0"/>
              </a:spcBef>
              <a:spcAft>
                <a:spcPct val="0"/>
              </a:spcAft>
              <a:buClrTx/>
              <a:buSzTx/>
              <a:buNone/>
            </a:pPr>
            <a:r>
              <a:rPr lang="en-US" altLang="en-US" sz="2000" b="1" dirty="0">
                <a:solidFill>
                  <a:schemeClr val="bg1"/>
                </a:solidFill>
                <a:latin typeface="Times New Roman" panose="02020603050405020304" charset="0"/>
                <a:cs typeface="Times New Roman" panose="02020603050405020304" charset="0"/>
              </a:rPr>
              <a:t>P</a:t>
            </a:r>
            <a:r>
              <a:rPr kumimoji="0" lang="en-US" altLang="en-US" sz="2000" b="1" i="0" u="none" strike="noStrike" cap="none" normalizeH="0" baseline="0" dirty="0">
                <a:ln>
                  <a:noFill/>
                </a:ln>
                <a:solidFill>
                  <a:schemeClr val="bg1"/>
                </a:solidFill>
                <a:effectLst/>
                <a:latin typeface="Times New Roman" panose="02020603050405020304" charset="0"/>
                <a:cs typeface="Times New Roman" panose="02020603050405020304" charset="0"/>
              </a:rPr>
              <a:t>urpose:</a:t>
            </a:r>
          </a:p>
          <a:p>
            <a:pPr marL="0" indent="0" defTabSz="914400" eaLnBrk="0" fontAlgn="base" hangingPunct="0">
              <a:spcBef>
                <a:spcPct val="0"/>
              </a:spcBef>
              <a:spcAft>
                <a:spcPct val="0"/>
              </a:spcAft>
              <a:buClrTx/>
              <a:buSzTx/>
              <a:buNone/>
            </a:pPr>
            <a:endParaRPr kumimoji="0" lang="en-US" altLang="en-US" sz="1050" b="0" i="0" u="none" strike="noStrike" cap="none" normalizeH="0" baseline="0" dirty="0">
              <a:ln>
                <a:noFill/>
              </a:ln>
              <a:solidFill>
                <a:schemeClr val="bg1"/>
              </a:solidFill>
              <a:effectLst/>
              <a:latin typeface="Times New Roman" panose="02020603050405020304" charset="0"/>
              <a:cs typeface="Times New Roman" panose="02020603050405020304" charset="0"/>
            </a:endParaRPr>
          </a:p>
          <a:p>
            <a:pPr marL="0" indent="0" algn="just" defTabSz="914400" eaLnBrk="0" fontAlgn="base" hangingPunct="0">
              <a:lnSpc>
                <a:spcPct val="100000"/>
              </a:lnSpc>
              <a:spcBef>
                <a:spcPct val="0"/>
              </a:spcBef>
              <a:spcAft>
                <a:spcPct val="0"/>
              </a:spcAft>
              <a:buClrTx/>
              <a:buSzTx/>
              <a:buNone/>
            </a:pPr>
            <a:r>
              <a:rPr kumimoji="0" lang="en-US" altLang="en-US" sz="1200" b="0" i="0" u="none" strike="noStrike" cap="none" normalizeH="0" baseline="0" dirty="0" err="1">
                <a:ln>
                  <a:noFill/>
                </a:ln>
                <a:solidFill>
                  <a:schemeClr val="bg1"/>
                </a:solidFill>
                <a:effectLst/>
                <a:latin typeface="Times New Roman" panose="02020603050405020304" charset="0"/>
                <a:cs typeface="Times New Roman" panose="02020603050405020304" charset="0"/>
              </a:rPr>
              <a:t>EVHub</a:t>
            </a:r>
            <a:r>
              <a:rPr kumimoji="0" lang="en-US" altLang="en-US" sz="1200" b="0" i="0" u="none" strike="noStrike" cap="none" normalizeH="0" baseline="0" dirty="0">
                <a:ln>
                  <a:noFill/>
                </a:ln>
                <a:solidFill>
                  <a:schemeClr val="bg1"/>
                </a:solidFill>
                <a:effectLst/>
                <a:latin typeface="Times New Roman" panose="02020603050405020304" charset="0"/>
                <a:cs typeface="Times New Roman" panose="02020603050405020304" charset="0"/>
              </a:rPr>
              <a:t> allows users to find nearby charging stations by entering their location, with stations displayed on a map for easy navigation.</a:t>
            </a:r>
          </a:p>
          <a:p>
            <a:pPr marL="0" indent="0" algn="just" defTabSz="914400" eaLnBrk="0" fontAlgn="base" hangingPunct="0">
              <a:lnSpc>
                <a:spcPct val="100000"/>
              </a:lnSpc>
              <a:spcBef>
                <a:spcPct val="0"/>
              </a:spcBef>
              <a:spcAft>
                <a:spcPct val="0"/>
              </a:spcAft>
              <a:buClrTx/>
              <a:buSzTx/>
              <a:buNone/>
            </a:pPr>
            <a:endParaRPr lang="en-US" altLang="en-US" sz="1200" dirty="0">
              <a:solidFill>
                <a:schemeClr val="bg1"/>
              </a:solidFill>
              <a:latin typeface="Times New Roman" panose="02020603050405020304" charset="0"/>
              <a:cs typeface="Times New Roman" panose="02020603050405020304" charset="0"/>
            </a:endParaRPr>
          </a:p>
          <a:p>
            <a:pPr marL="0" indent="0" algn="just" defTabSz="914400" eaLnBrk="0" fontAlgn="base" hangingPunct="0">
              <a:lnSpc>
                <a:spcPct val="100000"/>
              </a:lnSpc>
              <a:spcBef>
                <a:spcPct val="0"/>
              </a:spcBef>
              <a:spcAft>
                <a:spcPct val="0"/>
              </a:spcAft>
              <a:buClrTx/>
              <a:buSzTx/>
              <a:buNone/>
            </a:pPr>
            <a:r>
              <a:rPr kumimoji="0" lang="en-US" altLang="en-US" sz="1200" b="0" i="0" u="none" strike="noStrike" cap="none" normalizeH="0" baseline="0" dirty="0">
                <a:ln>
                  <a:noFill/>
                </a:ln>
                <a:solidFill>
                  <a:schemeClr val="bg1"/>
                </a:solidFill>
                <a:effectLst/>
                <a:latin typeface="Times New Roman" panose="02020603050405020304" charset="0"/>
                <a:cs typeface="Times New Roman" panose="02020603050405020304" charset="0"/>
              </a:rPr>
              <a:t> It also provides EV news, cost estimation tools, a marketplace, a community forum, and a comparison tool for electric and fuel-powered vehicles.</a:t>
            </a:r>
          </a:p>
          <a:p>
            <a:pPr marL="0" indent="0" algn="just" defTabSz="914400" eaLnBrk="0" fontAlgn="base" hangingPunct="0">
              <a:lnSpc>
                <a:spcPct val="100000"/>
              </a:lnSpc>
              <a:spcBef>
                <a:spcPct val="0"/>
              </a:spcBef>
              <a:spcAft>
                <a:spcPct val="0"/>
              </a:spcAft>
              <a:buClrTx/>
              <a:buSzTx/>
              <a:buNone/>
            </a:pPr>
            <a:endParaRPr kumimoji="0" lang="en-US" altLang="en-US" sz="1200" b="0" i="0" u="none" strike="noStrike" cap="none" normalizeH="0" baseline="0" dirty="0">
              <a:ln>
                <a:noFill/>
              </a:ln>
              <a:solidFill>
                <a:schemeClr val="bg1"/>
              </a:solidFill>
              <a:effectLst/>
              <a:latin typeface="Times New Roman" panose="02020603050405020304" charset="0"/>
              <a:cs typeface="Times New Roman" panose="02020603050405020304" charset="0"/>
            </a:endParaRPr>
          </a:p>
          <a:p>
            <a:pPr marL="0" indent="0" defTabSz="914400" eaLnBrk="0" fontAlgn="base" hangingPunct="0">
              <a:spcBef>
                <a:spcPct val="0"/>
              </a:spcBef>
              <a:spcAft>
                <a:spcPct val="0"/>
              </a:spcAft>
              <a:buClrTx/>
              <a:buSzTx/>
              <a:buNone/>
            </a:pPr>
            <a:endParaRPr kumimoji="0" lang="en-US" altLang="en-US" sz="1050" b="0" i="0" u="none" strike="noStrike" cap="none" normalizeH="0" baseline="0" dirty="0">
              <a:ln>
                <a:noFill/>
              </a:ln>
              <a:solidFill>
                <a:schemeClr val="bg1"/>
              </a:solidFill>
              <a:effectLst/>
              <a:latin typeface="Times New Roman" panose="02020603050405020304" charset="0"/>
              <a:cs typeface="Times New Roman" panose="02020603050405020304" charset="0"/>
            </a:endParaRPr>
          </a:p>
          <a:p>
            <a:pPr marL="0" indent="0" defTabSz="914400" eaLnBrk="0" fontAlgn="base" hangingPunct="0">
              <a:spcBef>
                <a:spcPct val="0"/>
              </a:spcBef>
              <a:spcAft>
                <a:spcPct val="0"/>
              </a:spcAft>
              <a:buClrTx/>
              <a:buSzTx/>
              <a:buNone/>
            </a:pPr>
            <a:r>
              <a:rPr lang="en-US" altLang="en-US" sz="1600" b="1" dirty="0">
                <a:solidFill>
                  <a:schemeClr val="bg1"/>
                </a:solidFill>
                <a:latin typeface="Times New Roman" panose="02020603050405020304" charset="0"/>
                <a:cs typeface="Times New Roman" panose="02020603050405020304" charset="0"/>
              </a:rPr>
              <a:t>Technology Stack:</a:t>
            </a:r>
          </a:p>
          <a:p>
            <a:pPr marL="0" indent="0" defTabSz="914400" eaLnBrk="0" fontAlgn="base" hangingPunct="0">
              <a:spcBef>
                <a:spcPct val="0"/>
              </a:spcBef>
              <a:spcAft>
                <a:spcPct val="0"/>
              </a:spcAft>
              <a:buClrTx/>
              <a:buSzTx/>
              <a:buNone/>
            </a:pPr>
            <a:r>
              <a:rPr lang="en-US" sz="1600" b="1" dirty="0">
                <a:solidFill>
                  <a:schemeClr val="bg1"/>
                </a:solidFill>
                <a:latin typeface="Times New Roman" panose="02020603050405020304" charset="0"/>
                <a:cs typeface="Times New Roman" panose="02020603050405020304" charset="0"/>
              </a:rPr>
              <a:t>Key Features of </a:t>
            </a:r>
            <a:r>
              <a:rPr lang="en-US" sz="1600" b="1" dirty="0" err="1">
                <a:solidFill>
                  <a:schemeClr val="bg1"/>
                </a:solidFill>
                <a:latin typeface="Times New Roman" panose="02020603050405020304" charset="0"/>
                <a:cs typeface="Times New Roman" panose="02020603050405020304" charset="0"/>
              </a:rPr>
              <a:t>EVHub</a:t>
            </a:r>
            <a:r>
              <a:rPr lang="en-US" sz="1600" b="1" dirty="0">
                <a:solidFill>
                  <a:schemeClr val="bg1"/>
                </a:solidFill>
                <a:latin typeface="Times New Roman" panose="02020603050405020304" charset="0"/>
                <a:cs typeface="Times New Roman" panose="02020603050405020304" charset="0"/>
              </a:rPr>
              <a:t>:</a:t>
            </a:r>
          </a:p>
          <a:p>
            <a:pPr marL="0" indent="0" defTabSz="914400" eaLnBrk="0" fontAlgn="base" hangingPunct="0">
              <a:spcBef>
                <a:spcPct val="0"/>
              </a:spcBef>
              <a:spcAft>
                <a:spcPct val="0"/>
              </a:spcAft>
              <a:buClrTx/>
              <a:buSzTx/>
              <a:buNone/>
            </a:pPr>
            <a:endParaRPr lang="en-US" sz="1600" b="1" dirty="0">
              <a:solidFill>
                <a:schemeClr val="tx2">
                  <a:lumMod val="75000"/>
                  <a:lumOff val="25000"/>
                </a:schemeClr>
              </a:solidFill>
              <a:latin typeface="Times New Roman" panose="02020603050405020304" charset="0"/>
              <a:cs typeface="Times New Roman" panose="02020603050405020304" charset="0"/>
            </a:endParaRP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Latest EV Updates</a:t>
            </a:r>
            <a:r>
              <a:rPr lang="en-US" sz="1200" dirty="0">
                <a:solidFill>
                  <a:schemeClr val="bg1"/>
                </a:solidFill>
                <a:latin typeface="Times New Roman" panose="02020603050405020304" charset="0"/>
                <a:cs typeface="Times New Roman" panose="02020603050405020304" charset="0"/>
              </a:rPr>
              <a:t>: Displays news and updates on electric vehicles.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Charging Station Locator</a:t>
            </a:r>
            <a:r>
              <a:rPr lang="en-US" sz="1200" dirty="0">
                <a:solidFill>
                  <a:schemeClr val="bg1"/>
                </a:solidFill>
                <a:latin typeface="Times New Roman" panose="02020603050405020304" charset="0"/>
                <a:cs typeface="Times New Roman" panose="02020603050405020304" charset="0"/>
              </a:rPr>
              <a:t>: Search for nearby charging stations with map navigation.</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EV Marketplace</a:t>
            </a:r>
            <a:r>
              <a:rPr lang="en-US" sz="1200" dirty="0">
                <a:solidFill>
                  <a:schemeClr val="bg1"/>
                </a:solidFill>
                <a:latin typeface="Times New Roman" panose="02020603050405020304" charset="0"/>
                <a:cs typeface="Times New Roman" panose="02020603050405020304" charset="0"/>
              </a:rPr>
              <a:t>: Buy, sell, and explore electric vehicles and related products.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Cost Estimation</a:t>
            </a:r>
            <a:r>
              <a:rPr lang="en-US" sz="1200" dirty="0">
                <a:solidFill>
                  <a:schemeClr val="bg1"/>
                </a:solidFill>
                <a:latin typeface="Times New Roman" panose="02020603050405020304" charset="0"/>
                <a:cs typeface="Times New Roman" panose="02020603050405020304" charset="0"/>
              </a:rPr>
              <a:t>: Estimate the total cost of owning an EV.</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Fuel vs Electric Comparison</a:t>
            </a:r>
            <a:r>
              <a:rPr lang="en-US" sz="1200" dirty="0">
                <a:solidFill>
                  <a:schemeClr val="bg1"/>
                </a:solidFill>
                <a:latin typeface="Times New Roman" panose="02020603050405020304" charset="0"/>
                <a:cs typeface="Times New Roman" panose="02020603050405020304" charset="0"/>
              </a:rPr>
              <a:t>: Compare electric vehicles with fuel-powered cars.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Firebase Authentication</a:t>
            </a:r>
            <a:r>
              <a:rPr lang="en-US" sz="1200" dirty="0">
                <a:solidFill>
                  <a:schemeClr val="bg1"/>
                </a:solidFill>
                <a:latin typeface="Times New Roman" panose="02020603050405020304" charset="0"/>
                <a:cs typeface="Times New Roman" panose="02020603050405020304" charset="0"/>
              </a:rPr>
              <a:t>: Secure user registration and login.</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Community Forum</a:t>
            </a:r>
            <a:r>
              <a:rPr lang="en-US" sz="1200" dirty="0">
                <a:solidFill>
                  <a:schemeClr val="bg1"/>
                </a:solidFill>
                <a:latin typeface="Times New Roman" panose="02020603050405020304" charset="0"/>
                <a:cs typeface="Times New Roman" panose="02020603050405020304" charset="0"/>
              </a:rPr>
              <a:t>: Connect with EV enthusiasts and share experiences.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Dark/Light Theme</a:t>
            </a:r>
            <a:r>
              <a:rPr lang="en-US" sz="1200" dirty="0">
                <a:solidFill>
                  <a:schemeClr val="bg1"/>
                </a:solidFill>
                <a:latin typeface="Times New Roman" panose="02020603050405020304" charset="0"/>
                <a:cs typeface="Times New Roman" panose="02020603050405020304" charset="0"/>
              </a:rPr>
              <a:t>: Option to switch between dark and light modes.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Language Support</a:t>
            </a:r>
            <a:r>
              <a:rPr lang="en-US" sz="1200" dirty="0">
                <a:solidFill>
                  <a:schemeClr val="bg1"/>
                </a:solidFill>
                <a:latin typeface="Times New Roman" panose="02020603050405020304" charset="0"/>
                <a:cs typeface="Times New Roman" panose="02020603050405020304" charset="0"/>
              </a:rPr>
              <a:t>: Multiple language options for a personalized experience.</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Profile Management</a:t>
            </a:r>
            <a:r>
              <a:rPr lang="en-US" sz="1200" dirty="0">
                <a:solidFill>
                  <a:schemeClr val="bg1"/>
                </a:solidFill>
                <a:latin typeface="Times New Roman" panose="02020603050405020304" charset="0"/>
                <a:cs typeface="Times New Roman" panose="02020603050405020304" charset="0"/>
              </a:rPr>
              <a:t>: Manage user profile and preferences.</a:t>
            </a:r>
          </a:p>
          <a:p>
            <a:pPr>
              <a:buFont typeface="Arial" panose="020B0604020202020204" pitchFamily="34" charset="0"/>
              <a:buChar char="•"/>
            </a:pPr>
            <a:r>
              <a:rPr lang="en-US" sz="1200" b="1" dirty="0">
                <a:solidFill>
                  <a:schemeClr val="bg1"/>
                </a:solidFill>
                <a:latin typeface="Times New Roman" panose="02020603050405020304" charset="0"/>
                <a:cs typeface="Times New Roman" panose="02020603050405020304" charset="0"/>
              </a:rPr>
              <a:t>Contact Support</a:t>
            </a:r>
            <a:r>
              <a:rPr lang="en-US" sz="1200" dirty="0">
                <a:solidFill>
                  <a:schemeClr val="bg1"/>
                </a:solidFill>
                <a:latin typeface="Times New Roman" panose="02020603050405020304" charset="0"/>
                <a:cs typeface="Times New Roman" panose="02020603050405020304" charset="0"/>
              </a:rPr>
              <a:t>: Reach out for support, feedback, or inquiries.</a:t>
            </a:r>
          </a:p>
          <a:p>
            <a:pPr marL="0" indent="0" defTabSz="914400" eaLnBrk="0" fontAlgn="base" hangingPunct="0">
              <a:spcBef>
                <a:spcPct val="0"/>
              </a:spcBef>
              <a:spcAft>
                <a:spcPct val="0"/>
              </a:spcAft>
              <a:buClrTx/>
              <a:buSzTx/>
              <a:buNone/>
            </a:pPr>
            <a:endParaRPr kumimoji="0" lang="en-US" altLang="en-US" sz="700" b="0" i="0" u="none" strike="noStrike" cap="none" normalizeH="0" baseline="0" dirty="0">
              <a:ln>
                <a:noFill/>
              </a:ln>
              <a:solidFill>
                <a:schemeClr val="bg1"/>
              </a:solidFill>
              <a:effectLst/>
              <a:latin typeface="Times New Roman" panose="02020603050405020304" charset="0"/>
              <a:cs typeface="Times New Roman" panose="02020603050405020304" charset="0"/>
            </a:endParaRPr>
          </a:p>
        </p:txBody>
      </p:sp>
      <p:pic>
        <p:nvPicPr>
          <p:cNvPr id="5" name="Picture 4" descr="Large car parking lot from above">
            <a:extLst>
              <a:ext uri="{FF2B5EF4-FFF2-40B4-BE49-F238E27FC236}">
                <a16:creationId xmlns:a16="http://schemas.microsoft.com/office/drawing/2014/main" id="{D7A0E72A-CF1C-5188-A4C3-1FB1D5D9209C}"/>
              </a:ext>
            </a:extLst>
          </p:cNvPr>
          <p:cNvPicPr>
            <a:picLocks noChangeAspect="1"/>
          </p:cNvPicPr>
          <p:nvPr/>
        </p:nvPicPr>
        <p:blipFill>
          <a:blip r:embed="rId2"/>
          <a:srcRect l="15196" r="46073"/>
          <a:stretch/>
        </p:blipFill>
        <p:spPr>
          <a:xfrm>
            <a:off x="5086350" y="0"/>
            <a:ext cx="4057649" cy="68579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497"/>
            <a:ext cx="7805472" cy="1393825"/>
          </a:xfrm>
        </p:spPr>
        <p:txBody>
          <a:bodyPr/>
          <a:lstStyle/>
          <a:p>
            <a:pPr algn="l"/>
            <a:r>
              <a:rPr b="1" dirty="0">
                <a:solidFill>
                  <a:schemeClr val="accent1"/>
                </a:solidFill>
              </a:rPr>
              <a:t>Technology &amp; Architecture</a:t>
            </a:r>
          </a:p>
        </p:txBody>
      </p:sp>
      <p:sp>
        <p:nvSpPr>
          <p:cNvPr id="3" name="Content Placeholder 2"/>
          <p:cNvSpPr>
            <a:spLocks noGrp="1"/>
          </p:cNvSpPr>
          <p:nvPr>
            <p:ph idx="1"/>
          </p:nvPr>
        </p:nvSpPr>
        <p:spPr>
          <a:xfrm>
            <a:off x="117445" y="936410"/>
            <a:ext cx="5424589" cy="4504003"/>
          </a:xfrm>
        </p:spPr>
        <p:txBody>
          <a:bodyPr>
            <a:noAutofit/>
          </a:bodyPr>
          <a:lstStyle/>
          <a:p>
            <a:pPr marL="0" indent="0">
              <a:buClr>
                <a:srgbClr val="FFFFFF"/>
              </a:buClr>
              <a:buSzPct val="100000"/>
              <a:buFont typeface="Arial" panose="020B0604020202020204" pitchFamily="34" charset="0"/>
              <a:buChar char="•"/>
            </a:pPr>
            <a:endParaRPr lang="en-IN" altLang="en-US" sz="1600" dirty="0"/>
          </a:p>
          <a:p>
            <a:pPr marL="0" indent="0">
              <a:buClr>
                <a:srgbClr val="FFFFFF"/>
              </a:buClr>
              <a:buSzPct val="100000"/>
              <a:buFont typeface="Arial" panose="020B0604020202020204" pitchFamily="34" charset="0"/>
              <a:buChar char="•"/>
            </a:pPr>
            <a:endParaRPr lang="en-IN" altLang="en-US" sz="1600" dirty="0">
              <a:solidFill>
                <a:schemeClr val="tx2">
                  <a:lumMod val="75000"/>
                  <a:lumOff val="25000"/>
                </a:schemeClr>
              </a:solidFill>
            </a:endParaRPr>
          </a:p>
          <a:p>
            <a:pPr algn="just">
              <a:buClr>
                <a:schemeClr val="tx1"/>
              </a:buClr>
              <a:buSzPct val="101000"/>
            </a:pPr>
            <a:r>
              <a:rPr lang="en-US" altLang="en-US" sz="1600" dirty="0">
                <a:solidFill>
                  <a:schemeClr val="tx2">
                    <a:lumMod val="90000"/>
                    <a:lumOff val="10000"/>
                  </a:schemeClr>
                </a:solidFill>
              </a:rPr>
              <a:t>Flutter: Cross-platform UI toolkit for building high-performance, natively compiled mobile apps.</a:t>
            </a:r>
          </a:p>
          <a:p>
            <a:pPr algn="just">
              <a:buClr>
                <a:schemeClr val="tx1"/>
              </a:buClr>
              <a:buSzPct val="101000"/>
            </a:pPr>
            <a:r>
              <a:rPr lang="en-US" altLang="en-US" sz="1600" dirty="0">
                <a:solidFill>
                  <a:schemeClr val="tx2">
                    <a:lumMod val="90000"/>
                    <a:lumOff val="10000"/>
                  </a:schemeClr>
                </a:solidFill>
              </a:rPr>
              <a:t>Dart: Programming language for Flutter, optimized for fast performance and smooth user experiences.</a:t>
            </a:r>
          </a:p>
          <a:p>
            <a:pPr marL="0" indent="0" algn="just">
              <a:buNone/>
            </a:pPr>
            <a:r>
              <a:rPr lang="en-US" altLang="en-US" sz="1600" b="1" dirty="0">
                <a:solidFill>
                  <a:schemeClr val="tx2">
                    <a:lumMod val="90000"/>
                    <a:lumOff val="10000"/>
                  </a:schemeClr>
                </a:solidFill>
              </a:rPr>
              <a:t>Firebase:</a:t>
            </a:r>
          </a:p>
          <a:p>
            <a:pPr algn="just">
              <a:buClr>
                <a:schemeClr val="tx1"/>
              </a:buClr>
              <a:buSzPct val="101000"/>
            </a:pPr>
            <a:r>
              <a:rPr lang="en-US" altLang="en-US" sz="1600" dirty="0">
                <a:solidFill>
                  <a:schemeClr val="tx2">
                    <a:lumMod val="90000"/>
                    <a:lumOff val="10000"/>
                  </a:schemeClr>
                </a:solidFill>
              </a:rPr>
              <a:t>Authentication: Secure user login and registration via email and password.</a:t>
            </a:r>
          </a:p>
          <a:p>
            <a:pPr marL="0" indent="0" algn="just">
              <a:buNone/>
            </a:pPr>
            <a:r>
              <a:rPr lang="en-US" altLang="en-US" sz="1600" b="1" dirty="0">
                <a:solidFill>
                  <a:schemeClr val="tx2">
                    <a:lumMod val="90000"/>
                    <a:lumOff val="10000"/>
                  </a:schemeClr>
                </a:solidFill>
              </a:rPr>
              <a:t>APIs</a:t>
            </a:r>
            <a:r>
              <a:rPr lang="en-US" altLang="en-US" sz="1600" dirty="0">
                <a:solidFill>
                  <a:schemeClr val="tx2">
                    <a:lumMod val="90000"/>
                    <a:lumOff val="10000"/>
                  </a:schemeClr>
                </a:solidFill>
              </a:rPr>
              <a:t>:</a:t>
            </a:r>
          </a:p>
          <a:p>
            <a:pPr algn="just">
              <a:buClr>
                <a:schemeClr val="tx1"/>
              </a:buClr>
              <a:buSzPct val="101000"/>
            </a:pPr>
            <a:r>
              <a:rPr lang="en-US" altLang="en-US" sz="1600" dirty="0">
                <a:solidFill>
                  <a:schemeClr val="tx2">
                    <a:lumMod val="90000"/>
                    <a:lumOff val="10000"/>
                  </a:schemeClr>
                </a:solidFill>
              </a:rPr>
              <a:t>Open Charge Map API: Fetches data for nearby charging stations.</a:t>
            </a:r>
          </a:p>
          <a:p>
            <a:pPr algn="just">
              <a:buClr>
                <a:schemeClr val="tx1"/>
              </a:buClr>
              <a:buSzPct val="101000"/>
            </a:pPr>
            <a:r>
              <a:rPr lang="en-US" altLang="en-US" sz="1600" dirty="0">
                <a:solidFill>
                  <a:schemeClr val="tx2">
                    <a:lumMod val="90000"/>
                    <a:lumOff val="10000"/>
                  </a:schemeClr>
                </a:solidFill>
              </a:rPr>
              <a:t>NewsAPI: Retrieves the latest electric vehicle news and updates.</a:t>
            </a:r>
          </a:p>
          <a:p>
            <a:pPr algn="just">
              <a:buClr>
                <a:schemeClr val="tx1"/>
              </a:buClr>
              <a:buSzPct val="101000"/>
            </a:pPr>
            <a:r>
              <a:rPr lang="en-US" altLang="en-US" sz="1600" dirty="0">
                <a:solidFill>
                  <a:schemeClr val="tx2">
                    <a:lumMod val="90000"/>
                    <a:lumOff val="10000"/>
                  </a:schemeClr>
                </a:solidFill>
              </a:rPr>
              <a:t>Google Maps API: Provides map functionality for locating and navigating to charging stations.</a:t>
            </a:r>
          </a:p>
          <a:p>
            <a:pPr algn="just">
              <a:buClr>
                <a:schemeClr val="tx1"/>
              </a:buClr>
              <a:buSzPct val="100000"/>
            </a:pPr>
            <a:r>
              <a:rPr lang="en-US" altLang="en-US" sz="1600" dirty="0">
                <a:solidFill>
                  <a:schemeClr val="tx2">
                    <a:lumMod val="90000"/>
                    <a:lumOff val="10000"/>
                  </a:schemeClr>
                </a:solidFill>
              </a:rPr>
              <a:t>JSON: Data format used for API communication, especially for dynamic content like EV Marketplace</a:t>
            </a:r>
            <a:r>
              <a:rPr lang="" altLang="en-US" sz="1600" dirty="0">
                <a:solidFill>
                  <a:schemeClr val="tx2">
                    <a:lumMod val="90000"/>
                    <a:lumOff val="10000"/>
                  </a:schemeClr>
                </a:solidFill>
              </a:rPr>
              <a:t> </a:t>
            </a:r>
            <a:r>
              <a:rPr lang="en-US" altLang="en-US" sz="1600" dirty="0">
                <a:solidFill>
                  <a:schemeClr val="tx2">
                    <a:lumMod val="90000"/>
                    <a:lumOff val="10000"/>
                  </a:schemeClr>
                </a:solidFill>
              </a:rPr>
              <a:t>listings</a:t>
            </a:r>
            <a:r>
              <a:rPr lang="en-US" altLang="en-US" sz="1600" dirty="0">
                <a:solidFill>
                  <a:schemeClr val="tx2">
                    <a:lumMod val="75000"/>
                    <a:lumOff val="25000"/>
                  </a:schemeClr>
                </a:solidFill>
              </a:rPr>
              <a:t>.</a:t>
            </a:r>
          </a:p>
        </p:txBody>
      </p:sp>
      <p:sp>
        <p:nvSpPr>
          <p:cNvPr id="5" name="Rectangle 2"/>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6" name="Rectangle 3"/>
          <p:cNvSpPr>
            <a:spLocks noChangeArrowheads="1"/>
          </p:cNvSpPr>
          <p:nvPr/>
        </p:nvSpPr>
        <p:spPr bwMode="auto">
          <a:xfrm>
            <a:off x="1103630" y="3431858"/>
            <a:ext cx="74752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Cars parked in a line">
            <a:extLst>
              <a:ext uri="{FF2B5EF4-FFF2-40B4-BE49-F238E27FC236}">
                <a16:creationId xmlns:a16="http://schemas.microsoft.com/office/drawing/2014/main" id="{6F4703C9-59DD-0E16-6724-B81EAEA8F47B}"/>
              </a:ext>
            </a:extLst>
          </p:cNvPr>
          <p:cNvPicPr>
            <a:picLocks noChangeAspect="1"/>
          </p:cNvPicPr>
          <p:nvPr/>
        </p:nvPicPr>
        <p:blipFill>
          <a:blip r:embed="rId2"/>
          <a:srcRect l="36981" r="19336" b="-1"/>
          <a:stretch/>
        </p:blipFill>
        <p:spPr>
          <a:xfrm>
            <a:off x="5746459" y="-10886"/>
            <a:ext cx="3397541"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BE3092D-4105-4026-9B66-A0011E0C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8635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582" y="685800"/>
            <a:ext cx="3779187" cy="1474666"/>
          </a:xfrm>
        </p:spPr>
        <p:txBody>
          <a:bodyPr anchor="b">
            <a:normAutofit/>
          </a:bodyPr>
          <a:lstStyle/>
          <a:p>
            <a:pPr algn="ctr"/>
            <a:r>
              <a:rPr lang="en-US" sz="2800" b="1">
                <a:solidFill>
                  <a:schemeClr val="bg1">
                    <a:alpha val="60000"/>
                  </a:schemeClr>
                </a:solidFill>
              </a:rPr>
              <a:t>Welcome page</a:t>
            </a:r>
            <a:endParaRPr lang="en-IN" sz="2800" b="1">
              <a:solidFill>
                <a:schemeClr val="bg1">
                  <a:alpha val="60000"/>
                </a:schemeClr>
              </a:solidFill>
            </a:endParaRPr>
          </a:p>
        </p:txBody>
      </p:sp>
      <p:graphicFrame>
        <p:nvGraphicFramePr>
          <p:cNvPr id="20" name="Content Placeholder 2">
            <a:extLst>
              <a:ext uri="{FF2B5EF4-FFF2-40B4-BE49-F238E27FC236}">
                <a16:creationId xmlns:a16="http://schemas.microsoft.com/office/drawing/2014/main" id="{460E1C8B-D0E5-9699-CA62-E911937E68E4}"/>
              </a:ext>
            </a:extLst>
          </p:cNvPr>
          <p:cNvGraphicFramePr>
            <a:graphicFrameLocks noGrp="1"/>
          </p:cNvGraphicFramePr>
          <p:nvPr>
            <p:ph idx="1"/>
            <p:extLst>
              <p:ext uri="{D42A27DB-BD31-4B8C-83A1-F6EECF244321}">
                <p14:modId xmlns:p14="http://schemas.microsoft.com/office/powerpoint/2010/main" val="419278104"/>
              </p:ext>
            </p:extLst>
          </p:nvPr>
        </p:nvGraphicFramePr>
        <p:xfrm>
          <a:off x="653582" y="2458094"/>
          <a:ext cx="3779187" cy="3714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474F0BB-4D7C-9BE4-D5E5-BEA69EA9118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6350" y="0"/>
            <a:ext cx="40576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04"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08"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screenshot of a login screen&#10;&#10;AI-generated content may be incorrect.">
            <a:extLst>
              <a:ext uri="{FF2B5EF4-FFF2-40B4-BE49-F238E27FC236}">
                <a16:creationId xmlns:a16="http://schemas.microsoft.com/office/drawing/2014/main" id="{9C889FD9-3E99-1309-8F8E-3F02554E0B7D}"/>
              </a:ext>
            </a:extLst>
          </p:cNvPr>
          <p:cNvPicPr>
            <a:picLocks noChangeAspect="1"/>
          </p:cNvPicPr>
          <p:nvPr/>
        </p:nvPicPr>
        <p:blipFill>
          <a:blip r:embed="rId2">
            <a:extLst>
              <a:ext uri="{28A0092B-C50C-407E-A947-70E740481C1C}">
                <a14:useLocalDpi xmlns:a14="http://schemas.microsoft.com/office/drawing/2010/main" val="0"/>
              </a:ext>
            </a:extLst>
          </a:blip>
          <a:srcRect t="12323" b="12991"/>
          <a:stretch/>
        </p:blipFill>
        <p:spPr bwMode="auto">
          <a:xfrm>
            <a:off x="5312107" y="841663"/>
            <a:ext cx="3124613" cy="5185923"/>
          </a:xfrm>
          <a:prstGeom prst="rect">
            <a:avLst/>
          </a:prstGeom>
          <a:noFill/>
        </p:spPr>
      </p:pic>
      <p:grpSp>
        <p:nvGrpSpPr>
          <p:cNvPr id="111" name="Group 110">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112" name="Freeform: Shape 111">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6">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61238" y="819015"/>
            <a:ext cx="4366152" cy="2353362"/>
          </a:xfrm>
        </p:spPr>
        <p:txBody>
          <a:bodyPr anchor="b">
            <a:normAutofit/>
          </a:bodyPr>
          <a:lstStyle/>
          <a:p>
            <a:r>
              <a:rPr lang="en-US" sz="4200" b="1">
                <a:solidFill>
                  <a:schemeClr val="bg1"/>
                </a:solidFill>
              </a:rPr>
              <a:t>Login page</a:t>
            </a:r>
            <a:endParaRPr lang="en-IN" sz="4200" b="1">
              <a:solidFill>
                <a:schemeClr val="bg1"/>
              </a:solidFill>
            </a:endParaRPr>
          </a:p>
        </p:txBody>
      </p:sp>
      <p:sp>
        <p:nvSpPr>
          <p:cNvPr id="4" name="Rectangle 1"/>
          <p:cNvSpPr>
            <a:spLocks noGrp="1" noChangeArrowheads="1"/>
          </p:cNvSpPr>
          <p:nvPr>
            <p:ph idx="1"/>
          </p:nvPr>
        </p:nvSpPr>
        <p:spPr bwMode="auto">
          <a:xfrm>
            <a:off x="761238" y="3442089"/>
            <a:ext cx="4366152" cy="25968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normAutofit/>
          </a:bodyPr>
          <a:lstStyle/>
          <a:p>
            <a:pPr marL="0" marR="0" lvl="0" indent="0" defTabSz="914400" rtl="0" eaLnBrk="0" fontAlgn="base" latinLnBrk="0" hangingPunct="0">
              <a:spcBef>
                <a:spcPct val="0"/>
              </a:spcBef>
              <a:spcAft>
                <a:spcPts val="600"/>
              </a:spcAft>
              <a:buClrTx/>
              <a:buSzTx/>
              <a:buFontTx/>
              <a:buNone/>
            </a:pPr>
            <a:r>
              <a:rPr kumimoji="0" lang="en-US" altLang="en-US" sz="1600" b="0" i="0" u="none" strike="noStrike" cap="none" normalizeH="0" baseline="0">
                <a:ln>
                  <a:noFill/>
                </a:ln>
                <a:solidFill>
                  <a:schemeClr val="bg1"/>
                </a:solidFill>
                <a:effectLst/>
                <a:latin typeface="Arial" panose="020B0604020202020204" pitchFamily="34" charset="0"/>
              </a:rPr>
              <a:t>The login page allows users to register if they don't have an existing account. Upon registration, user credentials (email and password) are securely stored in Firebase for authentication. Existing users can log in using their registered credentials to access the app.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9036C-12DF-4AA0-675D-D6D9042AF7B7}"/>
              </a:ext>
            </a:extLst>
          </p:cNvPr>
          <p:cNvSpPr>
            <a:spLocks noGrp="1"/>
          </p:cNvSpPr>
          <p:nvPr>
            <p:ph type="title"/>
          </p:nvPr>
        </p:nvSpPr>
        <p:spPr>
          <a:xfrm>
            <a:off x="4043568" y="1379359"/>
            <a:ext cx="4605337" cy="1323439"/>
          </a:xfrm>
        </p:spPr>
        <p:txBody>
          <a:bodyPr anchor="t">
            <a:normAutofit/>
          </a:bodyPr>
          <a:lstStyle/>
          <a:p>
            <a:r>
              <a:rPr lang="en-IN" sz="3500" b="1" dirty="0">
                <a:solidFill>
                  <a:schemeClr val="bg1"/>
                </a:solidFill>
              </a:rPr>
              <a:t>Home Page</a:t>
            </a:r>
          </a:p>
        </p:txBody>
      </p:sp>
      <p:pic>
        <p:nvPicPr>
          <p:cNvPr id="4" name="Graphic 3" descr="Electric Car">
            <a:extLst>
              <a:ext uri="{FF2B5EF4-FFF2-40B4-BE49-F238E27FC236}">
                <a16:creationId xmlns:a16="http://schemas.microsoft.com/office/drawing/2014/main" id="{B6B62CD1-FFDF-3B6A-06ED-A740B3045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2424" y="432850"/>
            <a:ext cx="2622946" cy="2622946"/>
          </a:xfrm>
          <a:prstGeom prst="rect">
            <a:avLst/>
          </a:prstGeom>
        </p:spPr>
      </p:pic>
      <p:sp>
        <p:nvSpPr>
          <p:cNvPr id="3" name="Content Placeholder 2">
            <a:extLst>
              <a:ext uri="{FF2B5EF4-FFF2-40B4-BE49-F238E27FC236}">
                <a16:creationId xmlns:a16="http://schemas.microsoft.com/office/drawing/2014/main" id="{1579618B-A832-77B2-3F55-9603CC25A705}"/>
              </a:ext>
            </a:extLst>
          </p:cNvPr>
          <p:cNvSpPr>
            <a:spLocks noGrp="1"/>
          </p:cNvSpPr>
          <p:nvPr>
            <p:ph idx="1"/>
          </p:nvPr>
        </p:nvSpPr>
        <p:spPr>
          <a:xfrm>
            <a:off x="4197523" y="3037927"/>
            <a:ext cx="4605337" cy="2454300"/>
          </a:xfrm>
        </p:spPr>
        <p:txBody>
          <a:bodyPr>
            <a:normAutofit/>
          </a:bodyPr>
          <a:lstStyle/>
          <a:p>
            <a:pPr marL="0" indent="0" algn="just">
              <a:buNone/>
            </a:pPr>
            <a:r>
              <a:rPr lang="en-US" dirty="0">
                <a:solidFill>
                  <a:schemeClr val="bg1">
                    <a:alpha val="80000"/>
                  </a:schemeClr>
                </a:solidFill>
              </a:rPr>
              <a:t> </a:t>
            </a:r>
            <a:r>
              <a:rPr lang="en-US" sz="2000" dirty="0">
                <a:solidFill>
                  <a:schemeClr val="bg1">
                    <a:alpha val="80000"/>
                  </a:schemeClr>
                </a:solidFill>
              </a:rPr>
              <a:t>Home page offers features like finding nearby charging stations, cost estimator, EV updates, and a community </a:t>
            </a:r>
            <a:r>
              <a:rPr lang="en-US" sz="2000" dirty="0" err="1">
                <a:solidFill>
                  <a:schemeClr val="bg1">
                    <a:alpha val="80000"/>
                  </a:schemeClr>
                </a:solidFill>
              </a:rPr>
              <a:t>forum,Fuel</a:t>
            </a:r>
            <a:r>
              <a:rPr lang="en-US" sz="2000" dirty="0">
                <a:solidFill>
                  <a:schemeClr val="bg1">
                    <a:alpha val="80000"/>
                  </a:schemeClr>
                </a:solidFill>
              </a:rPr>
              <a:t> vs EV </a:t>
            </a:r>
            <a:r>
              <a:rPr lang="en-US" sz="2000" dirty="0" err="1">
                <a:solidFill>
                  <a:schemeClr val="bg1">
                    <a:alpha val="80000"/>
                  </a:schemeClr>
                </a:solidFill>
              </a:rPr>
              <a:t>comparison,EV</a:t>
            </a:r>
            <a:r>
              <a:rPr lang="en-US" sz="2000" dirty="0">
                <a:solidFill>
                  <a:schemeClr val="bg1">
                    <a:alpha val="80000"/>
                  </a:schemeClr>
                </a:solidFill>
              </a:rPr>
              <a:t> marketplace for a seamless EV experience.</a:t>
            </a:r>
            <a:endParaRPr lang="en-IN" dirty="0">
              <a:solidFill>
                <a:schemeClr val="bg1">
                  <a:alpha val="80000"/>
                </a:schemeClr>
              </a:solidFill>
            </a:endParaRPr>
          </a:p>
        </p:txBody>
      </p:sp>
      <p:pic>
        <p:nvPicPr>
          <p:cNvPr id="5" name="Picture 4">
            <a:extLst>
              <a:ext uri="{FF2B5EF4-FFF2-40B4-BE49-F238E27FC236}">
                <a16:creationId xmlns:a16="http://schemas.microsoft.com/office/drawing/2014/main" id="{83764758-16F1-F7BA-0236-1B04366616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56383" cy="6858000"/>
          </a:xfrm>
          <a:prstGeom prst="rect">
            <a:avLst/>
          </a:prstGeom>
          <a:noFill/>
          <a:ln>
            <a:noFill/>
          </a:ln>
        </p:spPr>
      </p:pic>
    </p:spTree>
    <p:extLst>
      <p:ext uri="{BB962C8B-B14F-4D97-AF65-F5344CB8AC3E}">
        <p14:creationId xmlns:p14="http://schemas.microsoft.com/office/powerpoint/2010/main" val="348210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25">
          <a:fgClr>
            <a:srgbClr val="07910E"/>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124" y="615431"/>
            <a:ext cx="7829255" cy="1146037"/>
          </a:xfrm>
        </p:spPr>
        <p:txBody>
          <a:bodyPr anchor="b">
            <a:normAutofit/>
          </a:bodyPr>
          <a:lstStyle/>
          <a:p>
            <a:r>
              <a:rPr lang="en-IN" sz="2800" b="1" dirty="0"/>
              <a:t>Charging Stations</a:t>
            </a:r>
          </a:p>
        </p:txBody>
      </p:sp>
      <p:sp>
        <p:nvSpPr>
          <p:cNvPr id="4" name="Rectangle 1"/>
          <p:cNvSpPr>
            <a:spLocks noGrp="1" noChangeArrowheads="1"/>
          </p:cNvSpPr>
          <p:nvPr>
            <p:ph idx="1"/>
          </p:nvPr>
        </p:nvSpPr>
        <p:spPr bwMode="auto">
          <a:xfrm>
            <a:off x="140685" y="1807997"/>
            <a:ext cx="2610467" cy="36473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normAutofit/>
          </a:bodyPr>
          <a:lstStyle/>
          <a:p>
            <a:pPr marL="0" marR="0" lvl="0" indent="0" algn="just" defTabSz="914400" rtl="0" eaLnBrk="0" fontAlgn="base" latinLnBrk="0" hangingPunct="0">
              <a:spcBef>
                <a:spcPct val="0"/>
              </a:spcBef>
              <a:spcAft>
                <a:spcPts val="600"/>
              </a:spcAft>
              <a:buClrTx/>
              <a:buSzTx/>
              <a:buFontTx/>
              <a:buNone/>
            </a:pPr>
            <a:r>
              <a:rPr kumimoji="0" lang="en-US" altLang="en-US" sz="1700" b="0" i="0" u="none" strike="noStrike" cap="none" normalizeH="0" baseline="0" dirty="0">
                <a:ln>
                  <a:noFill/>
                </a:ln>
                <a:effectLst/>
                <a:latin typeface="Arial" panose="020B0604020202020204" pitchFamily="34" charset="0"/>
              </a:rPr>
              <a:t>Users can find nearby charging stations by entering their location, with real-time availability displayed. Tapping on a station shows its location on a map with a pin for easy navigation. This feature provides access to charging stations worldwide, including locations like Indonesia, China, Chennai, and Goa.</a:t>
            </a:r>
          </a:p>
        </p:txBody>
      </p:sp>
      <p:pic>
        <p:nvPicPr>
          <p:cNvPr id="7" name="Picture 6" descr="A screenshot of a phone&#10;&#10;AI-generated content may be incorrect.">
            <a:extLst>
              <a:ext uri="{FF2B5EF4-FFF2-40B4-BE49-F238E27FC236}">
                <a16:creationId xmlns:a16="http://schemas.microsoft.com/office/drawing/2014/main" id="{B172C148-EA4B-F609-A976-5D04C3007B11}"/>
              </a:ext>
            </a:extLst>
          </p:cNvPr>
          <p:cNvPicPr>
            <a:picLocks noChangeAspect="1"/>
          </p:cNvPicPr>
          <p:nvPr/>
        </p:nvPicPr>
        <p:blipFill>
          <a:blip r:embed="rId2"/>
          <a:stretch>
            <a:fillRect/>
          </a:stretch>
        </p:blipFill>
        <p:spPr>
          <a:xfrm>
            <a:off x="2895760" y="615431"/>
            <a:ext cx="2045691" cy="5468112"/>
          </a:xfrm>
          <a:prstGeom prst="rect">
            <a:avLst/>
          </a:prstGeom>
        </p:spPr>
      </p:pic>
      <p:pic>
        <p:nvPicPr>
          <p:cNvPr id="3" name="Picture 2" descr="A screenshot of a cell phone&#10;&#10;AI-generated content may be incorrect.">
            <a:extLst>
              <a:ext uri="{FF2B5EF4-FFF2-40B4-BE49-F238E27FC236}">
                <a16:creationId xmlns:a16="http://schemas.microsoft.com/office/drawing/2014/main" id="{94DBA946-073C-442A-86E2-54D15FFD5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086059" y="615431"/>
            <a:ext cx="1640771" cy="5468112"/>
          </a:xfrm>
          <a:prstGeom prst="rect">
            <a:avLst/>
          </a:prstGeom>
          <a:noFill/>
        </p:spPr>
      </p:pic>
      <p:pic>
        <p:nvPicPr>
          <p:cNvPr id="5" name="Picture 4" descr="A map of a city&#10;&#10;AI-generated content may be incorrect.">
            <a:extLst>
              <a:ext uri="{FF2B5EF4-FFF2-40B4-BE49-F238E27FC236}">
                <a16:creationId xmlns:a16="http://schemas.microsoft.com/office/drawing/2014/main" id="{97B1CAE8-A3D0-C303-9693-FA9A92DA7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61180" y="615431"/>
            <a:ext cx="2028378" cy="5468112"/>
          </a:xfrm>
          <a:prstGeom prst="rect">
            <a:avLst/>
          </a:prstGeom>
          <a:noFill/>
        </p:spPr>
      </p:pic>
      <p:grpSp>
        <p:nvGrpSpPr>
          <p:cNvPr id="53" name="Group 52">
            <a:extLst>
              <a:ext uri="{FF2B5EF4-FFF2-40B4-BE49-F238E27FC236}">
                <a16:creationId xmlns:a16="http://schemas.microsoft.com/office/drawing/2014/main" id="{45A96EFD-722D-8190-F43C-1B4933B96A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54" name="Rectangle 53">
              <a:extLst>
                <a:ext uri="{FF2B5EF4-FFF2-40B4-BE49-F238E27FC236}">
                  <a16:creationId xmlns:a16="http://schemas.microsoft.com/office/drawing/2014/main" id="{ADE25ED3-709D-D880-97AA-BD59CE68C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8CDAEA7-BFCF-EF19-EAD7-11B02AD0D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21720"/>
          </a:xfrm>
        </p:spPr>
        <p:txBody>
          <a:bodyPr/>
          <a:lstStyle/>
          <a:p>
            <a:r>
              <a:rPr dirty="0"/>
              <a:t>EV Updates</a:t>
            </a:r>
          </a:p>
        </p:txBody>
      </p:sp>
      <p:sp>
        <p:nvSpPr>
          <p:cNvPr id="5" name="Rectangle 2"/>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6" name="Rectangle 3"/>
          <p:cNvSpPr>
            <a:spLocks noChangeArrowheads="1"/>
          </p:cNvSpPr>
          <p:nvPr/>
        </p:nvSpPr>
        <p:spPr bwMode="auto">
          <a:xfrm>
            <a:off x="940294" y="971698"/>
            <a:ext cx="681532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The</a:t>
            </a:r>
            <a:r>
              <a:rPr kumimoji="0" lang="en-US" altLang="en-US" sz="600" b="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a:ln>
                  <a:noFill/>
                </a:ln>
                <a:solidFill>
                  <a:schemeClr val="tx1"/>
                </a:solidFill>
                <a:effectLst/>
                <a:latin typeface="Arial" panose="020B0604020202020204" pitchFamily="34" charset="0"/>
              </a:rPr>
              <a:t>EV Updates </a:t>
            </a:r>
            <a:r>
              <a:rPr kumimoji="0" lang="en-US" altLang="en-US" sz="1800" b="0" i="0" u="none" strike="noStrike" cap="none" normalizeH="0" baseline="0" dirty="0">
                <a:ln>
                  <a:noFill/>
                </a:ln>
                <a:solidFill>
                  <a:schemeClr val="tx1"/>
                </a:solidFill>
                <a:effectLst/>
                <a:latin typeface="Arial" panose="020B0604020202020204" pitchFamily="34" charset="0"/>
              </a:rPr>
              <a:t>page provides the latest </a:t>
            </a:r>
            <a:r>
              <a:rPr kumimoji="0" lang="en-US" altLang="en-US" sz="1800" i="0" u="none" strike="noStrike" cap="none" normalizeH="0" baseline="0" dirty="0">
                <a:ln>
                  <a:noFill/>
                </a:ln>
                <a:solidFill>
                  <a:schemeClr val="tx1"/>
                </a:solidFill>
                <a:effectLst/>
                <a:latin typeface="Arial" panose="020B0604020202020204" pitchFamily="34" charset="0"/>
              </a:rPr>
              <a:t>EV news</a:t>
            </a:r>
            <a:r>
              <a:rPr kumimoji="0" lang="en-US" altLang="en-US" sz="1800" b="0" i="0" u="none" strike="noStrike" cap="none" normalizeH="0" baseline="0" dirty="0">
                <a:ln>
                  <a:noFill/>
                </a:ln>
                <a:solidFill>
                  <a:schemeClr val="tx1"/>
                </a:solidFill>
                <a:effectLst/>
                <a:latin typeface="Arial" panose="020B0604020202020204" pitchFamily="34" charset="0"/>
              </a:rPr>
              <a:t>, keeping users informed about new electric vehicle models, industry trends, and technological advancements. Users can access real-time updates, ensuring they stay current with the rapidly evolving electric vehicle market.</a:t>
            </a:r>
          </a:p>
        </p:txBody>
      </p:sp>
      <p:pic>
        <p:nvPicPr>
          <p:cNvPr id="7" name="Content Placeholder 6">
            <a:extLst>
              <a:ext uri="{FF2B5EF4-FFF2-40B4-BE49-F238E27FC236}">
                <a16:creationId xmlns:a16="http://schemas.microsoft.com/office/drawing/2014/main" id="{44C351E1-BBCB-09AB-1C0C-6CAD4FB8E5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5127" y="2479803"/>
            <a:ext cx="3514987" cy="4320331"/>
          </a:xfrm>
          <a:prstGeom prst="rect">
            <a:avLst/>
          </a:prstGeom>
          <a:noFill/>
          <a:ln>
            <a:noFill/>
          </a:ln>
        </p:spPr>
      </p:pic>
      <p:pic>
        <p:nvPicPr>
          <p:cNvPr id="10" name="Picture 9">
            <a:extLst>
              <a:ext uri="{FF2B5EF4-FFF2-40B4-BE49-F238E27FC236}">
                <a16:creationId xmlns:a16="http://schemas.microsoft.com/office/drawing/2014/main" id="{579B6CF3-D6FF-00C2-6104-85E16DD1F4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6007" y="2495680"/>
            <a:ext cx="3405931" cy="43044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700" y="0"/>
            <a:ext cx="3543300" cy="6858000"/>
            <a:chOff x="7467600" y="0"/>
            <a:chExt cx="4724400" cy="6858000"/>
          </a:xfrm>
        </p:grpSpPr>
        <p:sp>
          <p:nvSpPr>
            <p:cNvPr id="13" name="Rectangle 12">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0700" y="1"/>
            <a:ext cx="35433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88011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514350" y="1676400"/>
            <a:ext cx="3714750" cy="1216153"/>
          </a:xfrm>
        </p:spPr>
        <p:txBody>
          <a:bodyPr anchor="t">
            <a:normAutofit/>
          </a:bodyPr>
          <a:lstStyle/>
          <a:p>
            <a:r>
              <a:rPr lang="en-IN" sz="3500" dirty="0"/>
              <a:t>Cost Estimation</a:t>
            </a:r>
          </a:p>
        </p:txBody>
      </p:sp>
      <p:sp>
        <p:nvSpPr>
          <p:cNvPr id="3" name="Content Placeholder 2"/>
          <p:cNvSpPr>
            <a:spLocks noGrp="1"/>
          </p:cNvSpPr>
          <p:nvPr>
            <p:ph idx="1"/>
          </p:nvPr>
        </p:nvSpPr>
        <p:spPr>
          <a:xfrm>
            <a:off x="342900" y="2856900"/>
            <a:ext cx="3714750" cy="916497"/>
          </a:xfrm>
        </p:spPr>
        <p:txBody>
          <a:bodyPr>
            <a:normAutofit/>
          </a:bodyPr>
          <a:lstStyle/>
          <a:p>
            <a:r>
              <a:rPr lang="en-US" sz="1800" dirty="0">
                <a:solidFill>
                  <a:schemeClr val="tx1">
                    <a:alpha val="55000"/>
                  </a:schemeClr>
                </a:solidFill>
              </a:rPr>
              <a:t>Estimate</a:t>
            </a:r>
            <a:r>
              <a:rPr lang="en-US" sz="1800" dirty="0">
                <a:solidFill>
                  <a:schemeClr val="tx1">
                    <a:lumMod val="95000"/>
                    <a:lumOff val="5000"/>
                    <a:alpha val="55000"/>
                  </a:schemeClr>
                </a:solidFill>
              </a:rPr>
              <a:t> your EV costs, compare with traditional fuel expenses</a:t>
            </a:r>
          </a:p>
          <a:p>
            <a:pPr marL="0" indent="0">
              <a:buNone/>
            </a:pPr>
            <a:endParaRPr lang="en-US" sz="1600" dirty="0">
              <a:solidFill>
                <a:schemeClr val="tx1">
                  <a:alpha val="55000"/>
                </a:schemeClr>
              </a:solidFill>
            </a:endParaRPr>
          </a:p>
        </p:txBody>
      </p:sp>
      <p:pic>
        <p:nvPicPr>
          <p:cNvPr id="4" name="Picture 3">
            <a:extLst>
              <a:ext uri="{FF2B5EF4-FFF2-40B4-BE49-F238E27FC236}">
                <a16:creationId xmlns:a16="http://schemas.microsoft.com/office/drawing/2014/main" id="{05DBD9DB-44EA-58D4-6FCB-E0FAA876E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75996" y="990600"/>
            <a:ext cx="2308694" cy="4876800"/>
          </a:xfrm>
          <a:prstGeom prst="rect">
            <a:avLst/>
          </a:prstGeom>
          <a:noFill/>
        </p:spPr>
      </p:pic>
      <p:pic>
        <p:nvPicPr>
          <p:cNvPr id="5" name="Picture 4">
            <a:extLst>
              <a:ext uri="{FF2B5EF4-FFF2-40B4-BE49-F238E27FC236}">
                <a16:creationId xmlns:a16="http://schemas.microsoft.com/office/drawing/2014/main" id="{0C159BAE-8853-6935-4E65-3B518DDE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551802" y="990600"/>
            <a:ext cx="2249297" cy="4876799"/>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Savon</Template>
  <TotalTime>180</TotalTime>
  <Words>690</Words>
  <Application>Microsoft Office PowerPoint</Application>
  <PresentationFormat>On-screen Show (4:3)</PresentationFormat>
  <Paragraphs>75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Calibri</vt:lpstr>
      <vt:lpstr>Helvetica Neue Medium</vt:lpstr>
      <vt:lpstr>Times New Roman</vt:lpstr>
      <vt:lpstr>Office Theme</vt:lpstr>
      <vt:lpstr>EV Hub</vt:lpstr>
      <vt:lpstr>PowerPoint Presentation</vt:lpstr>
      <vt:lpstr>Technology &amp; Architecture</vt:lpstr>
      <vt:lpstr>Welcome page</vt:lpstr>
      <vt:lpstr>Login page</vt:lpstr>
      <vt:lpstr>Home Page</vt:lpstr>
      <vt:lpstr>Charging Stations</vt:lpstr>
      <vt:lpstr>EV Updates</vt:lpstr>
      <vt:lpstr>Cost Estimation</vt:lpstr>
      <vt:lpstr>EV vs Fuel</vt:lpstr>
      <vt:lpstr>EV  Marketplaces</vt:lpstr>
      <vt:lpstr>Community Forum</vt:lpstr>
      <vt:lpstr>User Profile Management</vt:lpstr>
      <vt:lpstr>Contact &amp; Support</vt:lpstr>
      <vt:lpstr>Theme Customization</vt:lpstr>
      <vt:lpstr>Language Support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Abinaya</dc:creator>
  <dc:description>generated using python-pptx</dc:description>
  <cp:lastModifiedBy>Abishek s</cp:lastModifiedBy>
  <cp:revision>7</cp:revision>
  <dcterms:created xsi:type="dcterms:W3CDTF">2013-01-27T09:14:00Z</dcterms:created>
  <dcterms:modified xsi:type="dcterms:W3CDTF">2025-03-31T07:10:40Z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84E6E90C6D674DA9A06E1B5EC1F641AD_12</vt:lpwstr>
  </property>
  <property fmtid="{D5CDD505-2E9C-101B-9397-08002B2CF9AE}" pid="3" name="KSOProductBuildVer">
    <vt:lpwstr>1033-12.2.0.20326</vt:lpwstr>
  </property>
</Properties>
</file>